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401" r:id="rId3"/>
    <p:sldId id="438" r:id="rId4"/>
    <p:sldId id="375" r:id="rId5"/>
    <p:sldId id="393" r:id="rId6"/>
    <p:sldId id="395" r:id="rId7"/>
    <p:sldId id="424" r:id="rId8"/>
    <p:sldId id="425" r:id="rId9"/>
    <p:sldId id="428" r:id="rId10"/>
    <p:sldId id="396" r:id="rId11"/>
    <p:sldId id="429" r:id="rId12"/>
    <p:sldId id="436" r:id="rId13"/>
    <p:sldId id="432" r:id="rId14"/>
    <p:sldId id="439" r:id="rId15"/>
    <p:sldId id="433" r:id="rId16"/>
    <p:sldId id="440" r:id="rId17"/>
    <p:sldId id="437" r:id="rId18"/>
    <p:sldId id="441" r:id="rId19"/>
    <p:sldId id="331" r:id="rId20"/>
    <p:sldId id="423" r:id="rId21"/>
    <p:sldId id="434" r:id="rId22"/>
    <p:sldId id="435" r:id="rId23"/>
    <p:sldId id="394" r:id="rId24"/>
    <p:sldId id="431" r:id="rId25"/>
  </p:sldIdLst>
  <p:sldSz cx="9945688" cy="70993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86964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73927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460891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94785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434819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921782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408746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895710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6">
          <p15:clr>
            <a:srgbClr val="A4A3A4"/>
          </p15:clr>
        </p15:guide>
        <p15:guide id="2" pos="31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a Naber" initials="VN" lastIdx="1" clrIdx="0">
    <p:extLst>
      <p:ext uri="{19B8F6BF-5375-455C-9EA6-DF929625EA0E}">
        <p15:presenceInfo xmlns:p15="http://schemas.microsoft.com/office/powerpoint/2012/main" userId="1efc460bf7e78c10" providerId="Windows Live"/>
      </p:ext>
    </p:extLst>
  </p:cmAuthor>
  <p:cmAuthor id="2" name="Han Laarhuis" initials="HL" lastIdx="1" clrIdx="1">
    <p:extLst>
      <p:ext uri="{19B8F6BF-5375-455C-9EA6-DF929625EA0E}">
        <p15:presenceInfo xmlns:p15="http://schemas.microsoft.com/office/powerpoint/2012/main" userId="Han Laarhu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3F0"/>
    <a:srgbClr val="4F4D49"/>
    <a:srgbClr val="D1E7F7"/>
    <a:srgbClr val="ACD4F0"/>
    <a:srgbClr val="83C3E5"/>
    <a:srgbClr val="D6EBF6"/>
    <a:srgbClr val="6AB1E2"/>
    <a:srgbClr val="7DB0D3"/>
    <a:srgbClr val="B1D3EF"/>
    <a:srgbClr val="6D6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2486" autoAdjust="0"/>
  </p:normalViewPr>
  <p:slideViewPr>
    <p:cSldViewPr>
      <p:cViewPr varScale="1">
        <p:scale>
          <a:sx n="86" d="100"/>
          <a:sy n="86" d="100"/>
        </p:scale>
        <p:origin x="1166" y="62"/>
      </p:cViewPr>
      <p:guideLst>
        <p:guide orient="horz" pos="2236"/>
        <p:guide pos="31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5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86CFD-89FC-4DE1-B0A9-3FFCFD408A07}" type="datetimeFigureOut">
              <a:rPr lang="nl-NL" smtClean="0"/>
              <a:pPr/>
              <a:t>12-7-2018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5F47F-452E-4B75-BC65-64A4040CAC1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94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7113" y="685800"/>
            <a:ext cx="48037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F2CC64-613A-474D-97F8-38E656787A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8696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73927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460891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947855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434819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1782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08746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95710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027113" y="685800"/>
            <a:ext cx="4803775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1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5927" y="2205385"/>
            <a:ext cx="8453835" cy="152174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91853" y="4022936"/>
            <a:ext cx="6961982" cy="1814266"/>
          </a:xfrm>
        </p:spPr>
        <p:txBody>
          <a:bodyPr/>
          <a:lstStyle>
            <a:lvl1pPr marL="0" indent="0" algn="ctr">
              <a:buNone/>
              <a:defRPr/>
            </a:lvl1pPr>
            <a:lvl2pPr marL="486964" indent="0" algn="ctr">
              <a:buNone/>
              <a:defRPr/>
            </a:lvl2pPr>
            <a:lvl3pPr marL="973927" indent="0" algn="ctr">
              <a:buNone/>
              <a:defRPr/>
            </a:lvl3pPr>
            <a:lvl4pPr marL="1460891" indent="0" algn="ctr">
              <a:buNone/>
              <a:defRPr/>
            </a:lvl4pPr>
            <a:lvl5pPr marL="1947855" indent="0" algn="ctr">
              <a:buNone/>
              <a:defRPr/>
            </a:lvl5pPr>
            <a:lvl6pPr marL="2434819" indent="0" algn="ctr">
              <a:buNone/>
              <a:defRPr/>
            </a:lvl6pPr>
            <a:lvl7pPr marL="2921782" indent="0" algn="ctr">
              <a:buNone/>
              <a:defRPr/>
            </a:lvl7pPr>
            <a:lvl8pPr marL="3408746" indent="0" algn="ctr">
              <a:buNone/>
              <a:defRPr/>
            </a:lvl8pPr>
            <a:lvl9pPr marL="389571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0B742-612A-024C-AA7B-5D66229A1D23}" type="datetime1">
              <a:rPr lang="nl-NL" smtClean="0"/>
              <a:t>12-7-2018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16C62-2922-4791-9B45-1609A87F67E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81ACC-48D7-4D4F-93C6-49DAE1B93FAB}" type="datetime1">
              <a:rPr lang="nl-NL" smtClean="0"/>
              <a:t>12-7-2018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F78F-B204-4FE1-9F90-67BA472B8B9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86303" y="631049"/>
            <a:ext cx="2113459" cy="567944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5926" y="631049"/>
            <a:ext cx="6174615" cy="567944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DA5A9-B443-3E4C-9C9C-19A1D27D7A05}" type="datetime1">
              <a:rPr lang="nl-NL" smtClean="0"/>
              <a:t>12-7-2018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FE02-8E9F-4D5D-89C1-3C28B8AECD5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3F69A-6A1F-C241-AB8B-74B54A45A1E3}" type="datetime1">
              <a:rPr lang="nl-NL" smtClean="0"/>
              <a:t>12-7-2018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9446-5E8D-4359-8595-9B761EC2FC9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641" y="4561958"/>
            <a:ext cx="8453835" cy="141000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5641" y="3008987"/>
            <a:ext cx="8453835" cy="1552971"/>
          </a:xfrm>
        </p:spPr>
        <p:txBody>
          <a:bodyPr anchor="b"/>
          <a:lstStyle>
            <a:lvl1pPr marL="0" indent="0">
              <a:buNone/>
              <a:defRPr sz="2100"/>
            </a:lvl1pPr>
            <a:lvl2pPr marL="486964" indent="0">
              <a:buNone/>
              <a:defRPr sz="1900"/>
            </a:lvl2pPr>
            <a:lvl3pPr marL="973927" indent="0">
              <a:buNone/>
              <a:defRPr sz="1700"/>
            </a:lvl3pPr>
            <a:lvl4pPr marL="1460891" indent="0">
              <a:buNone/>
              <a:defRPr sz="1500"/>
            </a:lvl4pPr>
            <a:lvl5pPr marL="1947855" indent="0">
              <a:buNone/>
              <a:defRPr sz="1500"/>
            </a:lvl5pPr>
            <a:lvl6pPr marL="2434819" indent="0">
              <a:buNone/>
              <a:defRPr sz="1500"/>
            </a:lvl6pPr>
            <a:lvl7pPr marL="2921782" indent="0">
              <a:buNone/>
              <a:defRPr sz="1500"/>
            </a:lvl7pPr>
            <a:lvl8pPr marL="3408746" indent="0">
              <a:buNone/>
              <a:defRPr sz="1500"/>
            </a:lvl8pPr>
            <a:lvl9pPr marL="3895710" indent="0">
              <a:buNone/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2EBB5-C615-4844-BF77-9FF0C9D6C707}" type="datetime1">
              <a:rPr lang="nl-NL" smtClean="0"/>
              <a:t>12-7-2018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6C8B4-B8A5-4062-9409-0C2727CBE96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5926" y="2050909"/>
            <a:ext cx="4144037" cy="42595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55725" y="2050909"/>
            <a:ext cx="4144037" cy="42595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CCBA1-6F57-3F49-9158-DA7D3F451A85}" type="datetime1">
              <a:rPr lang="nl-NL" smtClean="0"/>
              <a:t>12-7-2018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735E7-8A3E-4CA5-875A-57C716DA8BB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285" y="284301"/>
            <a:ext cx="8951119" cy="1183217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7284" y="1589126"/>
            <a:ext cx="4394406" cy="6622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964" indent="0">
              <a:buNone/>
              <a:defRPr sz="2100" b="1"/>
            </a:lvl2pPr>
            <a:lvl3pPr marL="973927" indent="0">
              <a:buNone/>
              <a:defRPr sz="1900" b="1"/>
            </a:lvl3pPr>
            <a:lvl4pPr marL="1460891" indent="0">
              <a:buNone/>
              <a:defRPr sz="1700" b="1"/>
            </a:lvl4pPr>
            <a:lvl5pPr marL="1947855" indent="0">
              <a:buNone/>
              <a:defRPr sz="1700" b="1"/>
            </a:lvl5pPr>
            <a:lvl6pPr marL="2434819" indent="0">
              <a:buNone/>
              <a:defRPr sz="1700" b="1"/>
            </a:lvl6pPr>
            <a:lvl7pPr marL="2921782" indent="0">
              <a:buNone/>
              <a:defRPr sz="1700" b="1"/>
            </a:lvl7pPr>
            <a:lvl8pPr marL="3408746" indent="0">
              <a:buNone/>
              <a:defRPr sz="1700" b="1"/>
            </a:lvl8pPr>
            <a:lvl9pPr marL="3895710" indent="0">
              <a:buNone/>
              <a:defRPr sz="17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7284" y="2251398"/>
            <a:ext cx="4394406" cy="4090315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52272" y="1589126"/>
            <a:ext cx="4396132" cy="6622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964" indent="0">
              <a:buNone/>
              <a:defRPr sz="2100" b="1"/>
            </a:lvl2pPr>
            <a:lvl3pPr marL="973927" indent="0">
              <a:buNone/>
              <a:defRPr sz="1900" b="1"/>
            </a:lvl3pPr>
            <a:lvl4pPr marL="1460891" indent="0">
              <a:buNone/>
              <a:defRPr sz="1700" b="1"/>
            </a:lvl4pPr>
            <a:lvl5pPr marL="1947855" indent="0">
              <a:buNone/>
              <a:defRPr sz="1700" b="1"/>
            </a:lvl5pPr>
            <a:lvl6pPr marL="2434819" indent="0">
              <a:buNone/>
              <a:defRPr sz="1700" b="1"/>
            </a:lvl6pPr>
            <a:lvl7pPr marL="2921782" indent="0">
              <a:buNone/>
              <a:defRPr sz="1700" b="1"/>
            </a:lvl7pPr>
            <a:lvl8pPr marL="3408746" indent="0">
              <a:buNone/>
              <a:defRPr sz="1700" b="1"/>
            </a:lvl8pPr>
            <a:lvl9pPr marL="3895710" indent="0">
              <a:buNone/>
              <a:defRPr sz="17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52272" y="2251398"/>
            <a:ext cx="4396132" cy="4090315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7D48D-3B60-AE46-936E-B7FA2CDC04A9}" type="datetime1">
              <a:rPr lang="nl-NL" smtClean="0"/>
              <a:t>12-7-2018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EEA4-5761-4A13-8BD1-8FFFED0E841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6FDB-1EA7-4E43-B89C-7B943C05E022}" type="datetime1">
              <a:rPr lang="nl-NL" smtClean="0"/>
              <a:t>12-7-2018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75D1-D948-4311-A199-6ADB9D9DD0A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105CB4-EB0D-494D-990F-ACA61A5FB989}" type="datetime1">
              <a:rPr lang="nl-NL" smtClean="0"/>
              <a:t>12-7-2018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4503-B7D5-4416-B202-39F802D1079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285" y="282657"/>
            <a:ext cx="3272063" cy="12029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8488" y="282658"/>
            <a:ext cx="5559916" cy="605905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7285" y="1485595"/>
            <a:ext cx="3272063" cy="4856119"/>
          </a:xfrm>
        </p:spPr>
        <p:txBody>
          <a:bodyPr/>
          <a:lstStyle>
            <a:lvl1pPr marL="0" indent="0">
              <a:buNone/>
              <a:defRPr sz="1500"/>
            </a:lvl1pPr>
            <a:lvl2pPr marL="486964" indent="0">
              <a:buNone/>
              <a:defRPr sz="1300"/>
            </a:lvl2pPr>
            <a:lvl3pPr marL="973927" indent="0">
              <a:buNone/>
              <a:defRPr sz="1100"/>
            </a:lvl3pPr>
            <a:lvl4pPr marL="1460891" indent="0">
              <a:buNone/>
              <a:defRPr sz="1000"/>
            </a:lvl4pPr>
            <a:lvl5pPr marL="1947855" indent="0">
              <a:buNone/>
              <a:defRPr sz="1000"/>
            </a:lvl5pPr>
            <a:lvl6pPr marL="2434819" indent="0">
              <a:buNone/>
              <a:defRPr sz="1000"/>
            </a:lvl6pPr>
            <a:lvl7pPr marL="2921782" indent="0">
              <a:buNone/>
              <a:defRPr sz="1000"/>
            </a:lvl7pPr>
            <a:lvl8pPr marL="3408746" indent="0">
              <a:buNone/>
              <a:defRPr sz="1000"/>
            </a:lvl8pPr>
            <a:lvl9pPr marL="389571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C9A65-46BB-B94F-B0BA-458289082014}" type="datetime1">
              <a:rPr lang="nl-NL" smtClean="0"/>
              <a:t>12-7-2018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72F1D-C30E-4BD4-9CC8-86D8300EC2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9424" y="4969510"/>
            <a:ext cx="5967413" cy="58667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9424" y="634336"/>
            <a:ext cx="5967413" cy="4259580"/>
          </a:xfrm>
        </p:spPr>
        <p:txBody>
          <a:bodyPr/>
          <a:lstStyle>
            <a:lvl1pPr marL="0" indent="0">
              <a:buNone/>
              <a:defRPr sz="3400"/>
            </a:lvl1pPr>
            <a:lvl2pPr marL="486964" indent="0">
              <a:buNone/>
              <a:defRPr sz="3000"/>
            </a:lvl2pPr>
            <a:lvl3pPr marL="973927" indent="0">
              <a:buNone/>
              <a:defRPr sz="2600"/>
            </a:lvl3pPr>
            <a:lvl4pPr marL="1460891" indent="0">
              <a:buNone/>
              <a:defRPr sz="2100"/>
            </a:lvl4pPr>
            <a:lvl5pPr marL="1947855" indent="0">
              <a:buNone/>
              <a:defRPr sz="2100"/>
            </a:lvl5pPr>
            <a:lvl6pPr marL="2434819" indent="0">
              <a:buNone/>
              <a:defRPr sz="2100"/>
            </a:lvl6pPr>
            <a:lvl7pPr marL="2921782" indent="0">
              <a:buNone/>
              <a:defRPr sz="2100"/>
            </a:lvl7pPr>
            <a:lvl8pPr marL="3408746" indent="0">
              <a:buNone/>
              <a:defRPr sz="2100"/>
            </a:lvl8pPr>
            <a:lvl9pPr marL="3895710" indent="0">
              <a:buNone/>
              <a:defRPr sz="21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9424" y="5556189"/>
            <a:ext cx="5967413" cy="833181"/>
          </a:xfrm>
        </p:spPr>
        <p:txBody>
          <a:bodyPr/>
          <a:lstStyle>
            <a:lvl1pPr marL="0" indent="0">
              <a:buNone/>
              <a:defRPr sz="1500"/>
            </a:lvl1pPr>
            <a:lvl2pPr marL="486964" indent="0">
              <a:buNone/>
              <a:defRPr sz="1300"/>
            </a:lvl2pPr>
            <a:lvl3pPr marL="973927" indent="0">
              <a:buNone/>
              <a:defRPr sz="1100"/>
            </a:lvl3pPr>
            <a:lvl4pPr marL="1460891" indent="0">
              <a:buNone/>
              <a:defRPr sz="1000"/>
            </a:lvl4pPr>
            <a:lvl5pPr marL="1947855" indent="0">
              <a:buNone/>
              <a:defRPr sz="1000"/>
            </a:lvl5pPr>
            <a:lvl6pPr marL="2434819" indent="0">
              <a:buNone/>
              <a:defRPr sz="1000"/>
            </a:lvl6pPr>
            <a:lvl7pPr marL="2921782" indent="0">
              <a:buNone/>
              <a:defRPr sz="1000"/>
            </a:lvl7pPr>
            <a:lvl8pPr marL="3408746" indent="0">
              <a:buNone/>
              <a:defRPr sz="1000"/>
            </a:lvl8pPr>
            <a:lvl9pPr marL="389571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A9C24-F1F4-F04A-A48D-2B46492404D6}" type="datetime1">
              <a:rPr lang="nl-NL" smtClean="0"/>
              <a:t>12-7-2018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5DE2F-ACAB-4A74-AB9D-E17190609C4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5927" y="631049"/>
            <a:ext cx="8453835" cy="11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5927" y="2050909"/>
            <a:ext cx="8453835" cy="425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927" y="6728902"/>
            <a:ext cx="207201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fld id="{C512F697-B206-FA48-B8B8-C1D74698DF10}" type="datetime1">
              <a:rPr lang="nl-NL" smtClean="0"/>
              <a:pPr/>
              <a:t>12-7-2018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8110" y="6728902"/>
            <a:ext cx="314946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err="1"/>
              <a:t>InfinitCare</a:t>
            </a:r>
            <a:r>
              <a:rPr lang="en-US" dirty="0"/>
              <a:t> - SAM </a:t>
            </a:r>
            <a:r>
              <a:rPr lang="en-US" dirty="0" err="1"/>
              <a:t>presentatie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7743" y="6728902"/>
            <a:ext cx="207201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fld id="{35D13923-E911-4648-A188-B5D943D841C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700">
          <a:solidFill>
            <a:srgbClr val="6D6763"/>
          </a:solidFill>
          <a:latin typeface="Trebuchet MS"/>
          <a:ea typeface="+mj-ea"/>
          <a:cs typeface="Trebuchet MS"/>
        </a:defRPr>
      </a:lvl1pPr>
      <a:lvl2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86964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73927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460891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947855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65223" indent="-365223" algn="l" rtl="0" fontAlgn="base">
        <a:spcBef>
          <a:spcPct val="20000"/>
        </a:spcBef>
        <a:spcAft>
          <a:spcPct val="0"/>
        </a:spcAft>
        <a:buChar char="•"/>
        <a:defRPr sz="3400">
          <a:solidFill>
            <a:srgbClr val="7DB0D3"/>
          </a:solidFill>
          <a:latin typeface="Trebuchet MS"/>
          <a:ea typeface="+mn-ea"/>
          <a:cs typeface="Trebuchet MS"/>
        </a:defRPr>
      </a:lvl1pPr>
      <a:lvl2pPr marL="791316" indent="-304352" algn="l" rtl="0" fontAlgn="base">
        <a:spcBef>
          <a:spcPct val="20000"/>
        </a:spcBef>
        <a:spcAft>
          <a:spcPct val="0"/>
        </a:spcAft>
        <a:buChar char="–"/>
        <a:defRPr sz="3000">
          <a:solidFill>
            <a:srgbClr val="6D6763"/>
          </a:solidFill>
          <a:latin typeface="Trebuchet MS"/>
          <a:ea typeface="+mn-ea"/>
          <a:cs typeface="Trebuchet MS"/>
        </a:defRPr>
      </a:lvl2pPr>
      <a:lvl3pPr marL="1217409" indent="-243482" algn="l" rtl="0" fontAlgn="base">
        <a:spcBef>
          <a:spcPct val="20000"/>
        </a:spcBef>
        <a:spcAft>
          <a:spcPct val="0"/>
        </a:spcAft>
        <a:buChar char="•"/>
        <a:defRPr sz="2600">
          <a:solidFill>
            <a:srgbClr val="6D6763"/>
          </a:solidFill>
          <a:latin typeface="Trebuchet MS"/>
          <a:ea typeface="+mn-ea"/>
          <a:cs typeface="Trebuchet MS"/>
        </a:defRPr>
      </a:lvl3pPr>
      <a:lvl4pPr marL="1704373" indent="-243482" algn="l" rtl="0" fontAlgn="base">
        <a:spcBef>
          <a:spcPct val="20000"/>
        </a:spcBef>
        <a:spcAft>
          <a:spcPct val="0"/>
        </a:spcAft>
        <a:buChar char="–"/>
        <a:defRPr sz="2100">
          <a:solidFill>
            <a:srgbClr val="6D6763"/>
          </a:solidFill>
          <a:latin typeface="Trebuchet MS"/>
          <a:ea typeface="+mn-ea"/>
          <a:cs typeface="Trebuchet MS"/>
        </a:defRPr>
      </a:lvl4pPr>
      <a:lvl5pPr marL="2191337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rgbClr val="6D6763"/>
          </a:solidFill>
          <a:latin typeface="Trebuchet MS"/>
          <a:ea typeface="+mn-ea"/>
          <a:cs typeface="Trebuchet MS"/>
        </a:defRPr>
      </a:lvl5pPr>
      <a:lvl6pPr marL="2678300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165264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652228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4139192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964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927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891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855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819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782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746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5710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8573364" cy="1521748"/>
          </a:xfrm>
        </p:spPr>
        <p:txBody>
          <a:bodyPr lIns="0"/>
          <a:lstStyle/>
          <a:p>
            <a:pPr algn="l"/>
            <a:r>
              <a:rPr lang="nl-NL" dirty="0">
                <a:solidFill>
                  <a:srgbClr val="808080"/>
                </a:solidFill>
              </a:rPr>
              <a:t>TTP WMO/Jeugdhulp Friesland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477642"/>
            <a:ext cx="8067084" cy="1162263"/>
          </a:xfrm>
        </p:spPr>
        <p:txBody>
          <a:bodyPr lIns="0"/>
          <a:lstStyle/>
          <a:p>
            <a:pPr algn="l"/>
            <a:r>
              <a:rPr lang="nl-NL" sz="2400" dirty="0">
                <a:solidFill>
                  <a:srgbClr val="6AB1E2"/>
                </a:solidFill>
              </a:rPr>
              <a:t>Introductie InfinitCare</a:t>
            </a:r>
          </a:p>
          <a:p>
            <a:pPr algn="l"/>
            <a:r>
              <a:rPr lang="nl-NL" sz="2400" dirty="0">
                <a:solidFill>
                  <a:srgbClr val="6AB1E2"/>
                </a:solidFill>
              </a:rPr>
              <a:t>Projectplan en status voortgang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200" y="381298"/>
            <a:ext cx="6905028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Opzet rapportage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244" y="165275"/>
            <a:ext cx="1141322" cy="939318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kstvak 7"/>
          <p:cNvSpPr txBox="1"/>
          <p:nvPr/>
        </p:nvSpPr>
        <p:spPr>
          <a:xfrm>
            <a:off x="652364" y="1749450"/>
            <a:ext cx="6776297" cy="1932178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Op basis van uitkomsten gekoppeld aan beschikkingen </a:t>
            </a:r>
          </a:p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Appels met appels vergelijken door filters (patiëntkenmerken, gemeenten, diagnose, etc.) </a:t>
            </a:r>
          </a:p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Weergave van cliëntprofielen</a:t>
            </a:r>
          </a:p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 smtClean="0">
                <a:solidFill>
                  <a:srgbClr val="6D6763"/>
                </a:solidFill>
                <a:latin typeface="Trebuchet MS"/>
                <a:cs typeface="Trebuchet MS"/>
              </a:rPr>
              <a:t>Aparte rapportage WMO en Jeugdhulp</a:t>
            </a: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7838" y="17998"/>
            <a:ext cx="1847850" cy="844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2404" y="525314"/>
            <a:ext cx="7848872" cy="1183217"/>
          </a:xfrm>
        </p:spPr>
        <p:txBody>
          <a:bodyPr lIns="0"/>
          <a:lstStyle/>
          <a:p>
            <a:r>
              <a:rPr lang="nl-NL" sz="4000" dirty="0">
                <a:solidFill>
                  <a:srgbClr val="808080"/>
                </a:solidFill>
              </a:rPr>
              <a:t>Gemeenteportaal</a:t>
            </a:r>
            <a:endParaRPr lang="nl-NL" sz="4000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73" y="1677442"/>
            <a:ext cx="861940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422217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Projectplan TTP WMO/Jeugdhulp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652364" y="1726984"/>
            <a:ext cx="8069308" cy="895741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algn="ctr">
              <a:lnSpc>
                <a:spcPts val="2450"/>
              </a:lnSpc>
              <a:spcBef>
                <a:spcPts val="600"/>
              </a:spcBef>
              <a:spcAft>
                <a:spcPts val="600"/>
              </a:spcAft>
              <a:tabLst>
                <a:tab pos="385513" algn="l"/>
              </a:tabLst>
            </a:pPr>
            <a:r>
              <a:rPr lang="nl-NL" sz="2800" dirty="0">
                <a:solidFill>
                  <a:srgbClr val="6D6763"/>
                </a:solidFill>
                <a:latin typeface="Trebuchet MS"/>
                <a:cs typeface="Trebuchet MS"/>
              </a:rPr>
              <a:t>Faciliteren zinvol gesprek over </a:t>
            </a:r>
          </a:p>
          <a:p>
            <a:pPr algn="ctr">
              <a:lnSpc>
                <a:spcPts val="2450"/>
              </a:lnSpc>
              <a:spcBef>
                <a:spcPts val="600"/>
              </a:spcBef>
              <a:spcAft>
                <a:spcPts val="600"/>
              </a:spcAft>
              <a:tabLst>
                <a:tab pos="385513" algn="l"/>
              </a:tabLst>
            </a:pPr>
            <a:r>
              <a:rPr lang="nl-NL" sz="2800" dirty="0">
                <a:solidFill>
                  <a:srgbClr val="6D6763"/>
                </a:solidFill>
                <a:latin typeface="Trebuchet MS"/>
                <a:cs typeface="Trebuchet MS"/>
              </a:rPr>
              <a:t>resultaten dienstverlening</a:t>
            </a:r>
          </a:p>
        </p:txBody>
      </p:sp>
    </p:spTree>
    <p:extLst>
      <p:ext uri="{BB962C8B-B14F-4D97-AF65-F5344CB8AC3E}">
        <p14:creationId xmlns:p14="http://schemas.microsoft.com/office/powerpoint/2010/main" val="4197928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381298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Projectplan TTP WMO/Jeugdhulp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16" y="2109490"/>
            <a:ext cx="6194742" cy="331236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408711" y="1822033"/>
            <a:ext cx="34606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Afstemming plan van aanpak TTP/WMO Jeugdhulp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Opstellen Definitiehandboek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 smtClean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Technische afstemming </a:t>
            </a:r>
            <a:r>
              <a:rPr lang="nl-NL" sz="1600" dirty="0" smtClean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van </a:t>
            </a: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meten en aanleveren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Afstemming plan van aanpak Pilot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Geselecteerde en geïnformeerde aanbieders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Opstellen en ondertekende verwerkersovereenkomsten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Exportfunctionaliteit beschikbaar om data aan TTP te leveren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Ingerichte TTP omgeving (Gemeenteportaal)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Statusrapportage over prestatie aanbieders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Blauw: Actie voor de zorgaanbieder</a:t>
            </a:r>
          </a:p>
        </p:txBody>
      </p:sp>
    </p:spTree>
    <p:extLst>
      <p:ext uri="{BB962C8B-B14F-4D97-AF65-F5344CB8AC3E}">
        <p14:creationId xmlns:p14="http://schemas.microsoft.com/office/powerpoint/2010/main" val="245784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381298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Status Opstartfase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652364" y="1821458"/>
            <a:ext cx="691276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92D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Afstemming plan van aanpak TTP/WMO Jeugdhulp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92D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Opstellen Definitiehandboek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92D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Technische afstemming van </a:t>
            </a:r>
            <a:r>
              <a:rPr lang="nl-NL" sz="1600" dirty="0">
                <a:solidFill>
                  <a:srgbClr val="92D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meten en aanleveren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Opstellen en ondertekende verwerkersovereenkomsten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Exportfunctionaliteit beschikbaar om data aan TTP te leveren</a:t>
            </a:r>
          </a:p>
          <a:p>
            <a:pPr marL="772714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Start op basis van de technische specificaties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92D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Geselecteerde en geïnformeerde aanbieders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Ingerichte TTP omgeving (Gemeenteportaal)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Statusrapportage over prestatie aanbieders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N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sz="1600" dirty="0">
                <a:solidFill>
                  <a:srgbClr val="92D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Groen: Afgeronde activiteiten</a:t>
            </a:r>
          </a:p>
          <a:p>
            <a:pPr>
              <a:spcAft>
                <a:spcPts val="600"/>
              </a:spcAft>
            </a:pPr>
            <a:endParaRPr lang="nl-N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13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381298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Projectplan TTP WMO/Jeugdhulp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6413004" y="1821458"/>
            <a:ext cx="3532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Controle over verwachtingen en status project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Geïnformeerde aanbieders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Aangepast Definitiehandboek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Getrainde eindgebruikers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Verwerkersovereenkomsten deelnemende partijen zijn getekend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Werking dataverzameling aangetoond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Gecontroleerde verwerking van verzameling van data en aanlevering aan TTP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Inzicht in kwaliteit van de aangeleverde data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Uitkomsten correct getoond in dashboard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1600" dirty="0">
              <a:solidFill>
                <a:srgbClr val="00B0F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l-NL" sz="16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Blauw: Actie voor de zorgaanbieder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15" y="2109490"/>
            <a:ext cx="619268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4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381298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Status Pilotfase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652364" y="1821458"/>
            <a:ext cx="87129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Controle over verwachtingen en status project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Geïnformeerde aanbieders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Aangepast Definitiehandboek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Getrainde eindgebruikers</a:t>
            </a:r>
          </a:p>
          <a:p>
            <a:pPr marL="772714" lvl="1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Werkinstructies, Video’s, Handleidingen</a:t>
            </a:r>
          </a:p>
          <a:p>
            <a:pPr marL="772714" lvl="1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Inrichting servicedesk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Verwerkersovereenkomsten deelnemende partijen zijn getekend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Werking dataverzameling aangetoond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Gecontroleerde verwerking van verzameling van data en aanlevering aan TTP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Inzicht in kwaliteit van de aangeleverde data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rgbClr val="4F4D4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Uitkomsten correct getoond in dashboard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1600" dirty="0">
              <a:solidFill>
                <a:srgbClr val="92D05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l-NL" sz="1600" dirty="0">
                <a:solidFill>
                  <a:srgbClr val="92D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Groen: Afgeronde activiteiten</a:t>
            </a:r>
          </a:p>
        </p:txBody>
      </p:sp>
    </p:spTree>
    <p:extLst>
      <p:ext uri="{BB962C8B-B14F-4D97-AF65-F5344CB8AC3E}">
        <p14:creationId xmlns:p14="http://schemas.microsoft.com/office/powerpoint/2010/main" val="2285880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381298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Activiteiten aanbieders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652364" y="1726984"/>
            <a:ext cx="8928992" cy="4791936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Activiteiten komende periode voor de aanbieders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Definitiehandboek bekijken</a:t>
            </a:r>
          </a:p>
          <a:p>
            <a:pPr marL="829864" lvl="1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Vraag ik deze uitkomsten al uit?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Ontwikkeling van de export functionaliteit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Enquête invullen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 smtClean="0">
                <a:solidFill>
                  <a:srgbClr val="6D6763"/>
                </a:solidFill>
                <a:latin typeface="Trebuchet MS"/>
                <a:cs typeface="Trebuchet MS"/>
              </a:rPr>
              <a:t>Verwerkersovereenkomst bekijken </a:t>
            </a: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en ondertekenen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Ondersteuning van aanbieders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 err="1" smtClean="0">
                <a:solidFill>
                  <a:srgbClr val="6D6763"/>
                </a:solidFill>
                <a:latin typeface="Trebuchet MS"/>
                <a:cs typeface="Trebuchet MS"/>
              </a:rPr>
              <a:t>Eerstelijn</a:t>
            </a:r>
            <a:r>
              <a:rPr lang="nl-NL" sz="1900" dirty="0" smtClean="0">
                <a:solidFill>
                  <a:srgbClr val="6D6763"/>
                </a:solidFill>
                <a:latin typeface="Trebuchet MS"/>
                <a:cs typeface="Trebuchet MS"/>
              </a:rPr>
              <a:t> </a:t>
            </a: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beschikbaar via telefoonnummer 0302040219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Documentatie </a:t>
            </a:r>
            <a:r>
              <a:rPr lang="nl-NL" sz="1900" dirty="0" smtClean="0">
                <a:solidFill>
                  <a:srgbClr val="6D6763"/>
                </a:solidFill>
                <a:latin typeface="Trebuchet MS"/>
                <a:cs typeface="Trebuchet MS"/>
              </a:rPr>
              <a:t>is </a:t>
            </a: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beschikbaar via </a:t>
            </a:r>
            <a:r>
              <a:rPr lang="nl-NL" sz="1900" dirty="0" smtClean="0">
                <a:solidFill>
                  <a:srgbClr val="6D6763"/>
                </a:solidFill>
                <a:latin typeface="Trebuchet MS"/>
                <a:cs typeface="Trebuchet MS"/>
              </a:rPr>
              <a:t>documentatieportaal</a:t>
            </a: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 marL="829864" lvl="1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https://infinitcare.atlassian.net/wiki/spaces/SDF/overview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 smtClean="0">
                <a:solidFill>
                  <a:srgbClr val="6D6763"/>
                </a:solidFill>
                <a:latin typeface="Trebuchet MS"/>
                <a:cs typeface="Trebuchet MS"/>
              </a:rPr>
              <a:t>Informatieoverdracht </a:t>
            </a: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tijdens kennissessies</a:t>
            </a:r>
          </a:p>
        </p:txBody>
      </p:sp>
    </p:spTree>
    <p:extLst>
      <p:ext uri="{BB962C8B-B14F-4D97-AF65-F5344CB8AC3E}">
        <p14:creationId xmlns:p14="http://schemas.microsoft.com/office/powerpoint/2010/main" val="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6500" y="381298"/>
            <a:ext cx="6184948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  <a:latin typeface="Trebuchet MS"/>
                <a:cs typeface="Trebuchet MS"/>
              </a:rPr>
              <a:t>Agenda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Tekstvak 11"/>
          <p:cNvSpPr txBox="1"/>
          <p:nvPr/>
        </p:nvSpPr>
        <p:spPr>
          <a:xfrm>
            <a:off x="652364" y="1749450"/>
            <a:ext cx="4032448" cy="2124539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defTabSz="101451">
              <a:lnSpc>
                <a:spcPts val="2556"/>
              </a:lnSpc>
              <a:spcAft>
                <a:spcPts val="1800"/>
              </a:spcAft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Plenair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Introductie InfinitCare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De oplossing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De status van het project</a:t>
            </a:r>
          </a:p>
        </p:txBody>
      </p:sp>
      <p:sp>
        <p:nvSpPr>
          <p:cNvPr id="7" name="Tekstvak 11"/>
          <p:cNvSpPr txBox="1"/>
          <p:nvPr/>
        </p:nvSpPr>
        <p:spPr>
          <a:xfrm>
            <a:off x="4972844" y="1749450"/>
            <a:ext cx="4405284" cy="4355919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defTabSz="101451">
              <a:lnSpc>
                <a:spcPts val="2556"/>
              </a:lnSpc>
              <a:spcAft>
                <a:spcPts val="1800"/>
              </a:spcAft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Workshops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ACD3F0"/>
                </a:solidFill>
                <a:latin typeface="Trebuchet MS"/>
                <a:cs typeface="Trebuchet MS"/>
              </a:rPr>
              <a:t>Inhoudelijke sessie door Suzan Oudejans van Mark Bench</a:t>
            </a:r>
          </a:p>
          <a:p>
            <a:pPr marL="829864" lvl="1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ACD3F0"/>
                </a:solidFill>
                <a:latin typeface="Trebuchet MS"/>
                <a:cs typeface="Trebuchet MS"/>
              </a:rPr>
              <a:t>Sturen op uitkomsten (het gesprek, voorwaarden en uitdagingen)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Technische sessie door Johan Kerssies van InfinitCare</a:t>
            </a:r>
          </a:p>
          <a:p>
            <a:pPr marL="829864" lvl="1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Om welke data gaat het? Hoe aan te leveren?</a:t>
            </a:r>
            <a:endParaRPr lang="nl-NL" sz="20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10250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6184948" cy="1183217"/>
          </a:xfrm>
        </p:spPr>
        <p:txBody>
          <a:bodyPr lIns="0"/>
          <a:lstStyle/>
          <a:p>
            <a:pPr algn="l"/>
            <a:r>
              <a:rPr lang="nl-NL" dirty="0">
                <a:solidFill>
                  <a:srgbClr val="808080"/>
                </a:solidFill>
              </a:rPr>
              <a:t>Contact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68B6-E9A3-4844-B88C-881122759726}" type="datetime1">
              <a:rPr lang="nl-NL" smtClean="0"/>
              <a:t>12-7-2018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InfinitCare</a:t>
            </a:r>
            <a:r>
              <a:rPr lang="en-US" dirty="0"/>
              <a:t> - SAM </a:t>
            </a:r>
            <a:r>
              <a:rPr lang="en-US" dirty="0" err="1"/>
              <a:t>presentatie</a:t>
            </a:r>
            <a:endParaRPr lang="en-US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kstvak 13"/>
          <p:cNvSpPr txBox="1"/>
          <p:nvPr/>
        </p:nvSpPr>
        <p:spPr>
          <a:xfrm>
            <a:off x="1080000" y="2160000"/>
            <a:ext cx="8147108" cy="2804212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b="1" dirty="0">
                <a:solidFill>
                  <a:srgbClr val="6D6763"/>
                </a:solidFill>
                <a:latin typeface="Trebuchet MS"/>
                <a:cs typeface="Trebuchet MS"/>
              </a:rPr>
              <a:t>Han Laarhuis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06 55770473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83C3E5"/>
                </a:solidFill>
                <a:latin typeface="Trebuchet MS"/>
                <a:cs typeface="Trebuchet MS"/>
              </a:rPr>
              <a:t>Han.Laarhuis@InfinitCare.com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b="1" dirty="0">
                <a:solidFill>
                  <a:srgbClr val="6D6763"/>
                </a:solidFill>
                <a:latin typeface="Trebuchet MS"/>
                <a:cs typeface="Trebuchet MS"/>
              </a:rPr>
              <a:t>InfinitCare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83C3E5"/>
                </a:solidFill>
                <a:latin typeface="Trebuchet MS"/>
                <a:cs typeface="Trebuchet MS"/>
              </a:rPr>
              <a:t>www.InfinitCare.com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030 2040219</a:t>
            </a:r>
          </a:p>
        </p:txBody>
      </p:sp>
    </p:spTree>
    <p:extLst>
      <p:ext uri="{BB962C8B-B14F-4D97-AF65-F5344CB8AC3E}">
        <p14:creationId xmlns:p14="http://schemas.microsoft.com/office/powerpoint/2010/main" val="150011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6500" y="381298"/>
            <a:ext cx="6184948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  <a:latin typeface="Trebuchet MS"/>
                <a:cs typeface="Trebuchet MS"/>
              </a:rPr>
              <a:t>Agenda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" name="Tekstvak 11"/>
          <p:cNvSpPr txBox="1"/>
          <p:nvPr/>
        </p:nvSpPr>
        <p:spPr>
          <a:xfrm>
            <a:off x="652364" y="1749450"/>
            <a:ext cx="4032448" cy="2124539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defTabSz="101451">
              <a:lnSpc>
                <a:spcPts val="2556"/>
              </a:lnSpc>
              <a:spcAft>
                <a:spcPts val="1800"/>
              </a:spcAft>
            </a:pPr>
            <a:r>
              <a:rPr lang="nl-NL" sz="2000" dirty="0">
                <a:solidFill>
                  <a:srgbClr val="ACD3F0"/>
                </a:solidFill>
                <a:latin typeface="Trebuchet MS"/>
                <a:cs typeface="Trebuchet MS"/>
              </a:rPr>
              <a:t>Plenair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ACD3F0"/>
                </a:solidFill>
                <a:latin typeface="Trebuchet MS"/>
                <a:cs typeface="Trebuchet MS"/>
              </a:rPr>
              <a:t>Introductie InfinitCare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ACD3F0"/>
                </a:solidFill>
                <a:latin typeface="Trebuchet MS"/>
                <a:cs typeface="Trebuchet MS"/>
              </a:rPr>
              <a:t>De oplossing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ACD3F0"/>
                </a:solidFill>
                <a:latin typeface="Trebuchet MS"/>
                <a:cs typeface="Trebuchet MS"/>
              </a:rPr>
              <a:t>De status van het project</a:t>
            </a:r>
          </a:p>
        </p:txBody>
      </p:sp>
      <p:sp>
        <p:nvSpPr>
          <p:cNvPr id="7" name="Tekstvak 11"/>
          <p:cNvSpPr txBox="1"/>
          <p:nvPr/>
        </p:nvSpPr>
        <p:spPr>
          <a:xfrm>
            <a:off x="4972844" y="1749450"/>
            <a:ext cx="4405284" cy="4355919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defTabSz="101451">
              <a:lnSpc>
                <a:spcPts val="2556"/>
              </a:lnSpc>
              <a:spcAft>
                <a:spcPts val="1800"/>
              </a:spcAft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Workshops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Inhoudelijke sessie door Suzan Oudejans van Mark Bench</a:t>
            </a:r>
          </a:p>
          <a:p>
            <a:pPr marL="829864" lvl="1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Sturen op uitkomsten (het gesprek, voorwaarden en uitdagingen)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Technische sessie door Johan Kerssies van InfinitCare</a:t>
            </a:r>
          </a:p>
          <a:p>
            <a:pPr marL="829864" lvl="1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6D6763"/>
                </a:solidFill>
                <a:latin typeface="Trebuchet MS"/>
                <a:cs typeface="Trebuchet MS"/>
              </a:rPr>
              <a:t>Om welke data gaat het? Hoe aan te leveren?</a:t>
            </a:r>
            <a:endParaRPr lang="nl-NL" sz="20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1887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6184948" cy="1183217"/>
          </a:xfrm>
        </p:spPr>
        <p:txBody>
          <a:bodyPr lIns="0"/>
          <a:lstStyle/>
          <a:p>
            <a:pPr algn="l"/>
            <a:r>
              <a:rPr lang="nl-NL" dirty="0">
                <a:solidFill>
                  <a:srgbClr val="808080"/>
                </a:solidFill>
              </a:rPr>
              <a:t>Missie</a:t>
            </a:r>
            <a:r>
              <a:rPr lang="nl-NL" dirty="0">
                <a:solidFill>
                  <a:srgbClr val="6D6763"/>
                </a:solidFill>
              </a:rPr>
              <a:t> 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080000" y="2160000"/>
            <a:ext cx="8069308" cy="715307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Huidige en toekomstige generaties toegang bieden tot kwalitatief goede zorg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68B6-E9A3-4844-B88C-881122759726}" type="datetime1">
              <a:rPr lang="nl-NL" smtClean="0"/>
              <a:t>12-7-2018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InfinitCare</a:t>
            </a:r>
            <a:r>
              <a:rPr lang="en-US" dirty="0"/>
              <a:t> - SAM </a:t>
            </a:r>
            <a:r>
              <a:rPr lang="en-US" dirty="0" err="1"/>
              <a:t>presentatie</a:t>
            </a:r>
            <a:endParaRPr lang="en-US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1080000" y="2906471"/>
            <a:ext cx="6184948" cy="11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8696" rIns="97393" bIns="48696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rgbClr val="6D6763"/>
                </a:solidFill>
                <a:latin typeface="Trebuchet MS"/>
                <a:ea typeface="+mj-ea"/>
                <a:cs typeface="Trebuchet M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5pPr>
            <a:lvl6pPr marL="486964"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6pPr>
            <a:lvl7pPr marL="973927"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7pPr>
            <a:lvl8pPr marL="1460891"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8pPr>
            <a:lvl9pPr marL="1947855" algn="ctr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>
                <a:solidFill>
                  <a:srgbClr val="808080"/>
                </a:solidFill>
              </a:rPr>
              <a:t>Visie</a:t>
            </a:r>
            <a:r>
              <a:rPr lang="nl-NL" kern="0" dirty="0"/>
              <a:t>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80000" y="3986471"/>
            <a:ext cx="8069308" cy="1534634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De zorg moet beter en efficiënter. Een cruciale voorwaarde is het inzichtelijk maken van uitkomsten.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We staan slechts aan het begin van deze ontwikkeling……</a:t>
            </a:r>
          </a:p>
        </p:txBody>
      </p:sp>
    </p:spTree>
    <p:extLst>
      <p:ext uri="{BB962C8B-B14F-4D97-AF65-F5344CB8AC3E}">
        <p14:creationId xmlns:p14="http://schemas.microsoft.com/office/powerpoint/2010/main" val="3507665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381298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Projectplan TTP WMO/Jeugdhulp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6413004" y="1821458"/>
            <a:ext cx="3532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Alle aanbieders zijn geïnformeerd en getraind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Alle aanbieders zijn gecontracteerd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Exportfunctionaliteit beschikbaar om data aan TTP te leveren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Gecontroleerde verwerking van verzameling van data en aanlevering aan TTP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Inzicht in kwaliteit van de aangeleverde data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Uitkomsten correct getoond in dashboard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16" y="2109490"/>
            <a:ext cx="6192688" cy="300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9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332" y="381298"/>
            <a:ext cx="9217024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Projectplan TTP WMO/Jeugdhulp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6413004" y="1821458"/>
            <a:ext cx="3532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Project loopt conform KPI's: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 worden structureel opgehaald en verwerkt in dashboard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worden voldoende en kwaliteit goede data opgehaald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is controle over de respons van aanleveringen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Mutaties in het aanbieder bestand worden verwerkt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Nieuwe aanbieders worden begeleid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63" y="2109490"/>
            <a:ext cx="617634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53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2192" y="422217"/>
            <a:ext cx="8201172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Wat ziet SDF / de gemeente?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652364" y="1726984"/>
            <a:ext cx="8069308" cy="2252779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SDF / gemeenten zien in het gemeenteportaal de uitkomsten.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SDF / gemeenten krijgen toegang tot zelfde type rapportage met zelfde filtermogelijkheden (patiëntkenmerken, diagnose, etc.). 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Gemeenten zien alleen uitkomsten van door hun gecontracteerde cliënten.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767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215" y="0"/>
            <a:ext cx="5367258" cy="7099300"/>
          </a:xfrm>
          <a:prstGeom prst="rect">
            <a:avLst/>
          </a:prstGeom>
        </p:spPr>
      </p:pic>
      <p:sp>
        <p:nvSpPr>
          <p:cNvPr id="5" name="Pijl: rechts 4"/>
          <p:cNvSpPr/>
          <p:nvPr/>
        </p:nvSpPr>
        <p:spPr bwMode="auto">
          <a:xfrm rot="10800000">
            <a:off x="8069188" y="237282"/>
            <a:ext cx="1512168" cy="57606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Pijl: rechts 5"/>
          <p:cNvSpPr/>
          <p:nvPr/>
        </p:nvSpPr>
        <p:spPr bwMode="auto">
          <a:xfrm rot="10800000">
            <a:off x="8064971" y="1605434"/>
            <a:ext cx="1512168" cy="57606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2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6500" y="381298"/>
            <a:ext cx="6184948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  <a:latin typeface="Trebuchet MS"/>
                <a:cs typeface="Trebuchet MS"/>
              </a:rPr>
              <a:t>Mijlpalen InfinitCare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4" name="Tekstvak 11"/>
          <p:cNvSpPr txBox="1"/>
          <p:nvPr/>
        </p:nvSpPr>
        <p:spPr>
          <a:xfrm>
            <a:off x="652364" y="1749450"/>
            <a:ext cx="8645372" cy="4022494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Ondersteuning van 70 GGZ-instellingen en ziekenhuizen met de SBG aanlevering en met inzicht geven in uitkomsten van behandelingen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Neerzetten Nationale ROM-database voor Kenniscentrum Kinder- en Jeugdpsychiatrie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Neerzetten Benchmark Rapportage Module bij Stichting Benchmark GGZ 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SBG-aanlevering voor 4.000 vrijgevestigde GGZ-zorgaanbieders (SVR)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6D6763"/>
                </a:solidFill>
                <a:latin typeface="Trebuchet MS"/>
                <a:cs typeface="Trebuchet MS"/>
              </a:rPr>
              <a:t>Integrale oplossing voor tonen uitkomsten in de jeugdhulp (gemeenteportaal)</a:t>
            </a:r>
          </a:p>
        </p:txBody>
      </p:sp>
    </p:spTree>
    <p:extLst>
      <p:ext uri="{BB962C8B-B14F-4D97-AF65-F5344CB8AC3E}">
        <p14:creationId xmlns:p14="http://schemas.microsoft.com/office/powerpoint/2010/main" val="374648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200" y="422217"/>
            <a:ext cx="6905028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Harmonisatie outcome-indicatoren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652364" y="1749450"/>
            <a:ext cx="8285332" cy="2791388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</a:rPr>
              <a:t>Initiatief VNG en Nederlands Jeugdinstituut geen verrassing.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</a:rPr>
              <a:t>In samenwerking met vele </a:t>
            </a:r>
            <a:r>
              <a:rPr lang="nl-NL" sz="1900" dirty="0" err="1">
                <a:solidFill>
                  <a:srgbClr val="6D6763"/>
                </a:solidFill>
                <a:latin typeface="Trebuchet MS"/>
              </a:rPr>
              <a:t>branche-organisaties</a:t>
            </a:r>
            <a:r>
              <a:rPr lang="nl-NL" sz="1900" dirty="0">
                <a:solidFill>
                  <a:srgbClr val="6D6763"/>
                </a:solidFill>
                <a:latin typeface="Trebuchet MS"/>
              </a:rPr>
              <a:t> (GGZ-NL, </a:t>
            </a:r>
            <a:r>
              <a:rPr lang="nl-NL" sz="1900" dirty="0" err="1">
                <a:solidFill>
                  <a:srgbClr val="6D6763"/>
                </a:solidFill>
                <a:latin typeface="Trebuchet MS"/>
              </a:rPr>
              <a:t>Actiz</a:t>
            </a:r>
            <a:r>
              <a:rPr lang="nl-NL" sz="1900" dirty="0">
                <a:solidFill>
                  <a:srgbClr val="6D6763"/>
                </a:solidFill>
                <a:latin typeface="Trebuchet MS"/>
              </a:rPr>
              <a:t>, Jeugdzorg NL, VNG, KJP, etc.).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</a:rPr>
              <a:t>Het gaat hierbij om de resultaten van hulp/ondersteuning, niet om de productie.</a:t>
            </a:r>
          </a:p>
          <a:p>
            <a:pPr marL="342900" indent="-342900" defTabSz="101451">
              <a:lnSpc>
                <a:spcPts val="2556"/>
              </a:lnSpc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</a:rPr>
              <a:t>Harmonisatiedoel: resultaten worden op vergelijkbare manier opgevat. 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656" y="4983494"/>
            <a:ext cx="38481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6460" y="381298"/>
            <a:ext cx="6905028" cy="1183217"/>
          </a:xfrm>
        </p:spPr>
        <p:txBody>
          <a:bodyPr lIns="0"/>
          <a:lstStyle/>
          <a:p>
            <a:r>
              <a:rPr lang="nl-NL" dirty="0">
                <a:solidFill>
                  <a:srgbClr val="808080"/>
                </a:solidFill>
              </a:rPr>
              <a:t>Uitkomsten</a:t>
            </a:r>
            <a:endParaRPr lang="nl-NL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652364" y="1749450"/>
            <a:ext cx="8069308" cy="3996846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+mj-lt"/>
              <a:buAutoNum type="arabicPeriod"/>
              <a:tabLst>
                <a:tab pos="385513" algn="l"/>
              </a:tabLst>
            </a:pPr>
            <a:r>
              <a:rPr lang="nl-NL" sz="1900" dirty="0">
                <a:solidFill>
                  <a:srgbClr val="00B0F0"/>
                </a:solidFill>
                <a:latin typeface="Trebuchet MS"/>
                <a:cs typeface="Trebuchet MS"/>
              </a:rPr>
              <a:t>Uitval</a:t>
            </a:r>
          </a:p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+mj-lt"/>
              <a:buAutoNum type="arabicPeriod"/>
              <a:tabLst>
                <a:tab pos="385513" algn="l"/>
              </a:tabLst>
            </a:pPr>
            <a:r>
              <a:rPr lang="nl-NL" sz="1900" dirty="0">
                <a:solidFill>
                  <a:srgbClr val="00B0F0"/>
                </a:solidFill>
                <a:latin typeface="Trebuchet MS"/>
                <a:cs typeface="Trebuchet MS"/>
              </a:rPr>
              <a:t>Cliënttevredenheid</a:t>
            </a: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 </a:t>
            </a:r>
          </a:p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+mj-lt"/>
              <a:buAutoNum type="arabicPeriod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Doelrealisatie van de hulp, uitgesplitst naar: </a:t>
            </a:r>
          </a:p>
          <a:p>
            <a:pPr lvl="1"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3.1 Zonder hulp verder kunnen</a:t>
            </a:r>
          </a:p>
          <a:p>
            <a:pPr lvl="1"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3.2 Na beëindiging nieuwe hulpvraag</a:t>
            </a:r>
          </a:p>
          <a:p>
            <a:pPr lvl="1"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3.3 Afname problematiek / toename zelfredzaamheid</a:t>
            </a:r>
          </a:p>
          <a:p>
            <a:pPr lvl="1"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00B0F0"/>
                </a:solidFill>
                <a:latin typeface="Trebuchet MS"/>
                <a:cs typeface="Trebuchet MS"/>
              </a:rPr>
              <a:t>3.4 Overeengekomen doelen gerealiseerd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Tx/>
              <a:buChar char="-"/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Niet elke uitkomst is geschikt voor zowel Jeugdhulp als WMO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De door SDF geselecteerde </a:t>
            </a:r>
            <a:r>
              <a:rPr lang="nl-NL" sz="1900" dirty="0" smtClean="0">
                <a:solidFill>
                  <a:srgbClr val="6D6763"/>
                </a:solidFill>
                <a:latin typeface="Trebuchet MS"/>
                <a:cs typeface="Trebuchet MS"/>
              </a:rPr>
              <a:t>uitkomsten wel</a:t>
            </a: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1001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200" y="381298"/>
            <a:ext cx="6905028" cy="1183217"/>
          </a:xfrm>
        </p:spPr>
        <p:txBody>
          <a:bodyPr lIns="0"/>
          <a:lstStyle/>
          <a:p>
            <a:r>
              <a:rPr lang="nl-NL" sz="3200" dirty="0">
                <a:solidFill>
                  <a:srgbClr val="808080"/>
                </a:solidFill>
              </a:rPr>
              <a:t>Gemeenteportaal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8" y="1873192"/>
            <a:ext cx="4392177" cy="485571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4684811" y="1726984"/>
            <a:ext cx="4514949" cy="3842958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Uitgangspunt is een zinvol gesprek over resultaten.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Een aantal voorwaarden: 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Betrouwbare gegevens (data zijn gecontroleerd en geschoond) 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Volledigheid uitkomsten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Voldoende en actuele data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Eenduidige berekening resultaten</a:t>
            </a:r>
          </a:p>
          <a:p>
            <a:pPr marL="342900" indent="-342900">
              <a:lnSpc>
                <a:spcPts val="245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85513" algn="l"/>
              </a:tabLst>
            </a:pPr>
            <a:r>
              <a:rPr lang="nl-NL" sz="1900" dirty="0" err="1">
                <a:solidFill>
                  <a:srgbClr val="6D6763"/>
                </a:solidFill>
                <a:latin typeface="Trebuchet MS"/>
                <a:cs typeface="Trebuchet MS"/>
              </a:rPr>
              <a:t>Meerdimensionele</a:t>
            </a: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 analyse mogelijk </a:t>
            </a:r>
          </a:p>
        </p:txBody>
      </p:sp>
    </p:spTree>
    <p:extLst>
      <p:ext uri="{BB962C8B-B14F-4D97-AF65-F5344CB8AC3E}">
        <p14:creationId xmlns:p14="http://schemas.microsoft.com/office/powerpoint/2010/main" val="269624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8283" y="669330"/>
            <a:ext cx="6905028" cy="1183217"/>
          </a:xfrm>
        </p:spPr>
        <p:txBody>
          <a:bodyPr lIns="0"/>
          <a:lstStyle/>
          <a:p>
            <a:pPr algn="l"/>
            <a:r>
              <a:rPr lang="nl-NL" sz="4000" dirty="0">
                <a:solidFill>
                  <a:srgbClr val="808080"/>
                </a:solidFill>
              </a:rPr>
              <a:t>1 Uitval</a:t>
            </a:r>
            <a:endParaRPr lang="nl-NL" sz="4000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652364" y="1893466"/>
            <a:ext cx="3460797" cy="1611578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Bron: EPD-systeem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Veld: Reden Einde</a:t>
            </a:r>
          </a:p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684" y="957362"/>
            <a:ext cx="5404892" cy="554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4412" y="669330"/>
            <a:ext cx="6905028" cy="1183217"/>
          </a:xfrm>
        </p:spPr>
        <p:txBody>
          <a:bodyPr lIns="0"/>
          <a:lstStyle/>
          <a:p>
            <a:pPr algn="l"/>
            <a:r>
              <a:rPr lang="nl-NL" sz="4000" dirty="0">
                <a:solidFill>
                  <a:srgbClr val="808080"/>
                </a:solidFill>
              </a:rPr>
              <a:t>2 Cliënttevredenheid</a:t>
            </a:r>
            <a:endParaRPr lang="nl-NL" sz="4000" dirty="0">
              <a:solidFill>
                <a:srgbClr val="808080"/>
              </a:solidFill>
              <a:latin typeface="Trebuchet MS"/>
              <a:cs typeface="Trebuchet MS"/>
            </a:endParaRP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652364" y="1893466"/>
            <a:ext cx="2592288" cy="4727816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Bron: ROM-systeem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Meetinstrument: Jeugdthermometer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Of andere </a:t>
            </a:r>
            <a:r>
              <a:rPr lang="nl-NL" sz="1900" dirty="0" err="1">
                <a:solidFill>
                  <a:srgbClr val="6D6763"/>
                </a:solidFill>
                <a:latin typeface="Trebuchet MS"/>
              </a:rPr>
              <a:t>cliëntervarings</a:t>
            </a:r>
            <a:r>
              <a:rPr lang="nl-NL" sz="1900" dirty="0">
                <a:solidFill>
                  <a:srgbClr val="6D6763"/>
                </a:solidFill>
                <a:latin typeface="Trebuchet MS"/>
              </a:rPr>
              <a:t>-onderzoek instrumenten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</a:rPr>
              <a:t>Alleen het rapportcijfer wordt uitgevraagd</a:t>
            </a:r>
          </a:p>
          <a:p>
            <a:pPr marL="457200" indent="-457200">
              <a:lnSpc>
                <a:spcPts val="245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846" y="1690177"/>
            <a:ext cx="663892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669330"/>
            <a:ext cx="6905028" cy="1183217"/>
          </a:xfrm>
        </p:spPr>
        <p:txBody>
          <a:bodyPr lIns="0"/>
          <a:lstStyle/>
          <a:p>
            <a:pPr algn="l"/>
            <a:r>
              <a:rPr lang="nl-NL" sz="4000" dirty="0">
                <a:solidFill>
                  <a:srgbClr val="808080"/>
                </a:solidFill>
              </a:rPr>
              <a:t>3.4 Doelrealisatie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583-4D70-2B44-B70E-B409C0B32E2E}" type="datetime1">
              <a:rPr lang="nl-NL" smtClean="0"/>
              <a:t>12-7-2018</a:t>
            </a:fld>
            <a:endParaRPr lang="en-US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InfinitCare - SAM presentatie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652364" y="1893466"/>
            <a:ext cx="3100756" cy="3047868"/>
          </a:xfrm>
          <a:prstGeom prst="rect">
            <a:avLst/>
          </a:prstGeom>
          <a:noFill/>
        </p:spPr>
        <p:txBody>
          <a:bodyPr wrap="square" lIns="0" tIns="48696" rIns="97393" bIns="48696" rtlCol="0">
            <a:spAutoFit/>
          </a:bodyPr>
          <a:lstStyle/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Bron: ROM of EPD-systeem 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Bij afronden beschikking een extra vraag opnemen</a:t>
            </a: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Meetinstrument: Goal </a:t>
            </a:r>
            <a:r>
              <a:rPr lang="nl-NL" sz="1900" dirty="0" err="1">
                <a:solidFill>
                  <a:srgbClr val="6D6763"/>
                </a:solidFill>
                <a:latin typeface="Trebuchet MS"/>
                <a:cs typeface="Trebuchet MS"/>
              </a:rPr>
              <a:t>Attainment</a:t>
            </a:r>
            <a:r>
              <a:rPr lang="nl-NL" sz="1900" dirty="0">
                <a:solidFill>
                  <a:srgbClr val="6D6763"/>
                </a:solidFill>
                <a:latin typeface="Trebuchet MS"/>
                <a:cs typeface="Trebuchet MS"/>
              </a:rPr>
              <a:t> </a:t>
            </a:r>
            <a:r>
              <a:rPr lang="nl-NL" sz="1900" dirty="0" err="1">
                <a:solidFill>
                  <a:srgbClr val="6D6763"/>
                </a:solidFill>
                <a:latin typeface="Trebuchet MS"/>
                <a:cs typeface="Trebuchet MS"/>
              </a:rPr>
              <a:t>Scaling</a:t>
            </a: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  <a:p>
            <a:pPr>
              <a:lnSpc>
                <a:spcPts val="2450"/>
              </a:lnSpc>
              <a:spcAft>
                <a:spcPts val="600"/>
              </a:spcAft>
              <a:tabLst>
                <a:tab pos="385513" algn="l"/>
              </a:tabLst>
            </a:pPr>
            <a:endParaRPr lang="nl-NL" sz="1900" dirty="0">
              <a:solidFill>
                <a:srgbClr val="6D6763"/>
              </a:solidFill>
              <a:latin typeface="Trebuchet MS"/>
              <a:cs typeface="Trebuchet MS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238" y="1659582"/>
            <a:ext cx="626745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1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57546</TotalTime>
  <Words>957</Words>
  <Application>Microsoft Office PowerPoint</Application>
  <PresentationFormat>Aangepast</PresentationFormat>
  <Paragraphs>243</Paragraphs>
  <Slides>24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 Light</vt:lpstr>
      <vt:lpstr>Trebuchet MS</vt:lpstr>
      <vt:lpstr>Wingdings</vt:lpstr>
      <vt:lpstr>Blank Presentation</vt:lpstr>
      <vt:lpstr>TTP WMO/Jeugdhulp Friesland</vt:lpstr>
      <vt:lpstr>Agenda</vt:lpstr>
      <vt:lpstr>Mijlpalen InfinitCare</vt:lpstr>
      <vt:lpstr>Harmonisatie outcome-indicatoren</vt:lpstr>
      <vt:lpstr>Uitkomsten</vt:lpstr>
      <vt:lpstr>Gemeenteportaal</vt:lpstr>
      <vt:lpstr>1 Uitval</vt:lpstr>
      <vt:lpstr>2 Cliënttevredenheid</vt:lpstr>
      <vt:lpstr>3.4 Doelrealisatie</vt:lpstr>
      <vt:lpstr>Opzet rapportage</vt:lpstr>
      <vt:lpstr>Gemeenteportaal</vt:lpstr>
      <vt:lpstr>Projectplan TTP WMO/Jeugdhulp</vt:lpstr>
      <vt:lpstr>Projectplan TTP WMO/Jeugdhulp</vt:lpstr>
      <vt:lpstr>Status Opstartfase</vt:lpstr>
      <vt:lpstr>Projectplan TTP WMO/Jeugdhulp</vt:lpstr>
      <vt:lpstr>Status Pilotfase</vt:lpstr>
      <vt:lpstr>Activiteiten aanbieders</vt:lpstr>
      <vt:lpstr>Agenda</vt:lpstr>
      <vt:lpstr>Contact</vt:lpstr>
      <vt:lpstr>Missie </vt:lpstr>
      <vt:lpstr>Projectplan TTP WMO/Jeugdhulp</vt:lpstr>
      <vt:lpstr>Projectplan TTP WMO/Jeugdhulp</vt:lpstr>
      <vt:lpstr>Wat ziet SDF / de gemeente?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Peter-Paul Laarhuis</dc:creator>
  <cp:lastModifiedBy>Peter-Paul Laarhuis</cp:lastModifiedBy>
  <cp:revision>410</cp:revision>
  <cp:lastPrinted>2013-09-02T09:42:53Z</cp:lastPrinted>
  <dcterms:created xsi:type="dcterms:W3CDTF">2008-07-02T08:57:19Z</dcterms:created>
  <dcterms:modified xsi:type="dcterms:W3CDTF">2018-07-12T10:15:11Z</dcterms:modified>
</cp:coreProperties>
</file>