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61" r:id="rId2"/>
    <p:sldId id="401" r:id="rId3"/>
    <p:sldId id="436" r:id="rId4"/>
    <p:sldId id="432" r:id="rId5"/>
    <p:sldId id="439" r:id="rId6"/>
    <p:sldId id="433" r:id="rId7"/>
    <p:sldId id="440" r:id="rId8"/>
    <p:sldId id="437" r:id="rId9"/>
    <p:sldId id="441" r:id="rId10"/>
    <p:sldId id="442" r:id="rId11"/>
    <p:sldId id="443" r:id="rId12"/>
    <p:sldId id="444" r:id="rId13"/>
    <p:sldId id="445" r:id="rId14"/>
    <p:sldId id="331" r:id="rId15"/>
  </p:sldIdLst>
  <p:sldSz cx="9945688" cy="7099300"/>
  <p:notesSz cx="6858000" cy="9144000"/>
  <p:defaultTextStyle>
    <a:defPPr>
      <a:defRPr lang="en-US"/>
    </a:defPPr>
    <a:lvl1pPr algn="l" rtl="0" eaLnBrk="0" fontAlgn="base" hangingPunct="0">
      <a:spcBef>
        <a:spcPct val="0"/>
      </a:spcBef>
      <a:spcAft>
        <a:spcPct val="0"/>
      </a:spcAft>
      <a:defRPr sz="2600" kern="1200">
        <a:solidFill>
          <a:schemeClr val="tx1"/>
        </a:solidFill>
        <a:latin typeface="Arial" charset="0"/>
        <a:ea typeface="ＭＳ Ｐゴシック" pitchFamily="1" charset="-128"/>
        <a:cs typeface="+mn-cs"/>
      </a:defRPr>
    </a:lvl1pPr>
    <a:lvl2pPr marL="486964" algn="l" rtl="0" eaLnBrk="0" fontAlgn="base" hangingPunct="0">
      <a:spcBef>
        <a:spcPct val="0"/>
      </a:spcBef>
      <a:spcAft>
        <a:spcPct val="0"/>
      </a:spcAft>
      <a:defRPr sz="2600" kern="1200">
        <a:solidFill>
          <a:schemeClr val="tx1"/>
        </a:solidFill>
        <a:latin typeface="Arial" charset="0"/>
        <a:ea typeface="ＭＳ Ｐゴシック" pitchFamily="1" charset="-128"/>
        <a:cs typeface="+mn-cs"/>
      </a:defRPr>
    </a:lvl2pPr>
    <a:lvl3pPr marL="973927" algn="l" rtl="0" eaLnBrk="0" fontAlgn="base" hangingPunct="0">
      <a:spcBef>
        <a:spcPct val="0"/>
      </a:spcBef>
      <a:spcAft>
        <a:spcPct val="0"/>
      </a:spcAft>
      <a:defRPr sz="2600" kern="1200">
        <a:solidFill>
          <a:schemeClr val="tx1"/>
        </a:solidFill>
        <a:latin typeface="Arial" charset="0"/>
        <a:ea typeface="ＭＳ Ｐゴシック" pitchFamily="1" charset="-128"/>
        <a:cs typeface="+mn-cs"/>
      </a:defRPr>
    </a:lvl3pPr>
    <a:lvl4pPr marL="1460891" algn="l" rtl="0" eaLnBrk="0" fontAlgn="base" hangingPunct="0">
      <a:spcBef>
        <a:spcPct val="0"/>
      </a:spcBef>
      <a:spcAft>
        <a:spcPct val="0"/>
      </a:spcAft>
      <a:defRPr sz="2600" kern="1200">
        <a:solidFill>
          <a:schemeClr val="tx1"/>
        </a:solidFill>
        <a:latin typeface="Arial" charset="0"/>
        <a:ea typeface="ＭＳ Ｐゴシック" pitchFamily="1" charset="-128"/>
        <a:cs typeface="+mn-cs"/>
      </a:defRPr>
    </a:lvl4pPr>
    <a:lvl5pPr marL="1947855" algn="l" rtl="0" eaLnBrk="0" fontAlgn="base" hangingPunct="0">
      <a:spcBef>
        <a:spcPct val="0"/>
      </a:spcBef>
      <a:spcAft>
        <a:spcPct val="0"/>
      </a:spcAft>
      <a:defRPr sz="2600" kern="1200">
        <a:solidFill>
          <a:schemeClr val="tx1"/>
        </a:solidFill>
        <a:latin typeface="Arial" charset="0"/>
        <a:ea typeface="ＭＳ Ｐゴシック" pitchFamily="1" charset="-128"/>
        <a:cs typeface="+mn-cs"/>
      </a:defRPr>
    </a:lvl5pPr>
    <a:lvl6pPr marL="2434819" algn="l" defTabSz="973927" rtl="0" eaLnBrk="1" latinLnBrk="0" hangingPunct="1">
      <a:defRPr sz="2600" kern="1200">
        <a:solidFill>
          <a:schemeClr val="tx1"/>
        </a:solidFill>
        <a:latin typeface="Arial" charset="0"/>
        <a:ea typeface="ＭＳ Ｐゴシック" pitchFamily="1" charset="-128"/>
        <a:cs typeface="+mn-cs"/>
      </a:defRPr>
    </a:lvl6pPr>
    <a:lvl7pPr marL="2921782" algn="l" defTabSz="973927" rtl="0" eaLnBrk="1" latinLnBrk="0" hangingPunct="1">
      <a:defRPr sz="2600" kern="1200">
        <a:solidFill>
          <a:schemeClr val="tx1"/>
        </a:solidFill>
        <a:latin typeface="Arial" charset="0"/>
        <a:ea typeface="ＭＳ Ｐゴシック" pitchFamily="1" charset="-128"/>
        <a:cs typeface="+mn-cs"/>
      </a:defRPr>
    </a:lvl7pPr>
    <a:lvl8pPr marL="3408746" algn="l" defTabSz="973927" rtl="0" eaLnBrk="1" latinLnBrk="0" hangingPunct="1">
      <a:defRPr sz="2600" kern="1200">
        <a:solidFill>
          <a:schemeClr val="tx1"/>
        </a:solidFill>
        <a:latin typeface="Arial" charset="0"/>
        <a:ea typeface="ＭＳ Ｐゴシック" pitchFamily="1" charset="-128"/>
        <a:cs typeface="+mn-cs"/>
      </a:defRPr>
    </a:lvl8pPr>
    <a:lvl9pPr marL="3895710" algn="l" defTabSz="973927" rtl="0" eaLnBrk="1" latinLnBrk="0" hangingPunct="1">
      <a:defRPr sz="26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236">
          <p15:clr>
            <a:srgbClr val="A4A3A4"/>
          </p15:clr>
        </p15:guide>
        <p15:guide id="2" pos="313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a Naber" initials="VN" lastIdx="1" clrIdx="0">
    <p:extLst>
      <p:ext uri="{19B8F6BF-5375-455C-9EA6-DF929625EA0E}">
        <p15:presenceInfo xmlns:p15="http://schemas.microsoft.com/office/powerpoint/2012/main" userId="1efc460bf7e78c10" providerId="Windows Live"/>
      </p:ext>
    </p:extLst>
  </p:cmAuthor>
  <p:cmAuthor id="2" name="Han Laarhuis" initials="HL" lastIdx="1" clrIdx="1">
    <p:extLst>
      <p:ext uri="{19B8F6BF-5375-455C-9EA6-DF929625EA0E}">
        <p15:presenceInfo xmlns:p15="http://schemas.microsoft.com/office/powerpoint/2012/main" userId="Han Laarhu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763"/>
    <a:srgbClr val="4F4D49"/>
    <a:srgbClr val="ACD3F0"/>
    <a:srgbClr val="D1E7F7"/>
    <a:srgbClr val="ACD4F0"/>
    <a:srgbClr val="83C3E5"/>
    <a:srgbClr val="D6EBF6"/>
    <a:srgbClr val="6AB1E2"/>
    <a:srgbClr val="7DB0D3"/>
    <a:srgbClr val="B1D3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Stijl, licht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25E5076-3810-47DD-B79F-674D7AD40C01}" styleName="Stijl, donker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2486" autoAdjust="0"/>
  </p:normalViewPr>
  <p:slideViewPr>
    <p:cSldViewPr>
      <p:cViewPr varScale="1">
        <p:scale>
          <a:sx n="151" d="100"/>
          <a:sy n="151" d="100"/>
        </p:scale>
        <p:origin x="1686" y="108"/>
      </p:cViewPr>
      <p:guideLst>
        <p:guide orient="horz" pos="2236"/>
        <p:guide pos="313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56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286CFD-89FC-4DE1-B0A9-3FFCFD408A07}" type="datetimeFigureOut">
              <a:rPr lang="nl-NL" smtClean="0"/>
              <a:pPr/>
              <a:t>26-10-2018</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E5F47F-452E-4B75-BC65-64A4040CAC15}" type="slidenum">
              <a:rPr lang="nl-NL" smtClean="0"/>
              <a:pPr/>
              <a:t>‹nr.›</a:t>
            </a:fld>
            <a:endParaRPr lang="nl-NL"/>
          </a:p>
        </p:txBody>
      </p:sp>
    </p:spTree>
    <p:extLst>
      <p:ext uri="{BB962C8B-B14F-4D97-AF65-F5344CB8AC3E}">
        <p14:creationId xmlns:p14="http://schemas.microsoft.com/office/powerpoint/2010/main" val="136294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027113" y="685800"/>
            <a:ext cx="4803775"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1CF2CC64-613A-474D-97F8-38E656787A7D}" type="slidenum">
              <a:rPr lang="en-US"/>
              <a:pPr/>
              <a:t>‹nr.›</a:t>
            </a:fld>
            <a:endParaRPr lang="en-US"/>
          </a:p>
        </p:txBody>
      </p:sp>
    </p:spTree>
    <p:extLst>
      <p:ext uri="{BB962C8B-B14F-4D97-AF65-F5344CB8AC3E}">
        <p14:creationId xmlns:p14="http://schemas.microsoft.com/office/powerpoint/2010/main" val="4040849626"/>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300" kern="1200">
        <a:solidFill>
          <a:schemeClr val="tx1"/>
        </a:solidFill>
        <a:latin typeface="Arial" charset="0"/>
        <a:ea typeface="ＭＳ Ｐゴシック" pitchFamily="1" charset="-128"/>
        <a:cs typeface="+mn-cs"/>
      </a:defRPr>
    </a:lvl1pPr>
    <a:lvl2pPr marL="486964" algn="l" rtl="0" fontAlgn="base">
      <a:spcBef>
        <a:spcPct val="30000"/>
      </a:spcBef>
      <a:spcAft>
        <a:spcPct val="0"/>
      </a:spcAft>
      <a:defRPr sz="1300" kern="1200">
        <a:solidFill>
          <a:schemeClr val="tx1"/>
        </a:solidFill>
        <a:latin typeface="Arial" charset="0"/>
        <a:ea typeface="ＭＳ Ｐゴシック" pitchFamily="1" charset="-128"/>
        <a:cs typeface="+mn-cs"/>
      </a:defRPr>
    </a:lvl2pPr>
    <a:lvl3pPr marL="973927" algn="l" rtl="0" fontAlgn="base">
      <a:spcBef>
        <a:spcPct val="30000"/>
      </a:spcBef>
      <a:spcAft>
        <a:spcPct val="0"/>
      </a:spcAft>
      <a:defRPr sz="1300" kern="1200">
        <a:solidFill>
          <a:schemeClr val="tx1"/>
        </a:solidFill>
        <a:latin typeface="Arial" charset="0"/>
        <a:ea typeface="ＭＳ Ｐゴシック" pitchFamily="1" charset="-128"/>
        <a:cs typeface="+mn-cs"/>
      </a:defRPr>
    </a:lvl3pPr>
    <a:lvl4pPr marL="1460891" algn="l" rtl="0" fontAlgn="base">
      <a:spcBef>
        <a:spcPct val="30000"/>
      </a:spcBef>
      <a:spcAft>
        <a:spcPct val="0"/>
      </a:spcAft>
      <a:defRPr sz="1300" kern="1200">
        <a:solidFill>
          <a:schemeClr val="tx1"/>
        </a:solidFill>
        <a:latin typeface="Arial" charset="0"/>
        <a:ea typeface="ＭＳ Ｐゴシック" pitchFamily="1" charset="-128"/>
        <a:cs typeface="+mn-cs"/>
      </a:defRPr>
    </a:lvl4pPr>
    <a:lvl5pPr marL="1947855" algn="l" rtl="0" fontAlgn="base">
      <a:spcBef>
        <a:spcPct val="30000"/>
      </a:spcBef>
      <a:spcAft>
        <a:spcPct val="0"/>
      </a:spcAft>
      <a:defRPr sz="1300" kern="1200">
        <a:solidFill>
          <a:schemeClr val="tx1"/>
        </a:solidFill>
        <a:latin typeface="Arial" charset="0"/>
        <a:ea typeface="ＭＳ Ｐゴシック" pitchFamily="1" charset="-128"/>
        <a:cs typeface="+mn-cs"/>
      </a:defRPr>
    </a:lvl5pPr>
    <a:lvl6pPr marL="2434819" algn="l" defTabSz="973927" rtl="0" eaLnBrk="1" latinLnBrk="0" hangingPunct="1">
      <a:defRPr sz="1300" kern="1200">
        <a:solidFill>
          <a:schemeClr val="tx1"/>
        </a:solidFill>
        <a:latin typeface="+mn-lt"/>
        <a:ea typeface="+mn-ea"/>
        <a:cs typeface="+mn-cs"/>
      </a:defRPr>
    </a:lvl6pPr>
    <a:lvl7pPr marL="2921782" algn="l" defTabSz="973927" rtl="0" eaLnBrk="1" latinLnBrk="0" hangingPunct="1">
      <a:defRPr sz="1300" kern="1200">
        <a:solidFill>
          <a:schemeClr val="tx1"/>
        </a:solidFill>
        <a:latin typeface="+mn-lt"/>
        <a:ea typeface="+mn-ea"/>
        <a:cs typeface="+mn-cs"/>
      </a:defRPr>
    </a:lvl7pPr>
    <a:lvl8pPr marL="3408746" algn="l" defTabSz="973927" rtl="0" eaLnBrk="1" latinLnBrk="0" hangingPunct="1">
      <a:defRPr sz="1300" kern="1200">
        <a:solidFill>
          <a:schemeClr val="tx1"/>
        </a:solidFill>
        <a:latin typeface="+mn-lt"/>
        <a:ea typeface="+mn-ea"/>
        <a:cs typeface="+mn-cs"/>
      </a:defRPr>
    </a:lvl8pPr>
    <a:lvl9pPr marL="3895710" algn="l" defTabSz="97392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027113" y="685800"/>
            <a:ext cx="4803775" cy="3429000"/>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1CF2CC64-613A-474D-97F8-38E656787A7D}" type="slidenum">
              <a:rPr lang="en-US" smtClean="0"/>
              <a:pPr/>
              <a:t>1</a:t>
            </a:fld>
            <a:endParaRPr lang="en-US"/>
          </a:p>
        </p:txBody>
      </p:sp>
    </p:spTree>
    <p:extLst>
      <p:ext uri="{BB962C8B-B14F-4D97-AF65-F5344CB8AC3E}">
        <p14:creationId xmlns:p14="http://schemas.microsoft.com/office/powerpoint/2010/main" val="61148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745927" y="2205385"/>
            <a:ext cx="8453835" cy="1521748"/>
          </a:xfrm>
        </p:spPr>
        <p:txBody>
          <a:bodyPr/>
          <a:lstStyle/>
          <a:p>
            <a:r>
              <a:rPr lang="nl-NL"/>
              <a:t>Klik om de stijl te bewerken</a:t>
            </a:r>
          </a:p>
        </p:txBody>
      </p:sp>
      <p:sp>
        <p:nvSpPr>
          <p:cNvPr id="3" name="Ondertitel 2"/>
          <p:cNvSpPr>
            <a:spLocks noGrp="1"/>
          </p:cNvSpPr>
          <p:nvPr>
            <p:ph type="subTitle" idx="1"/>
          </p:nvPr>
        </p:nvSpPr>
        <p:spPr>
          <a:xfrm>
            <a:off x="1491853" y="4022936"/>
            <a:ext cx="6961982" cy="1814266"/>
          </a:xfrm>
        </p:spPr>
        <p:txBody>
          <a:bodyPr/>
          <a:lstStyle>
            <a:lvl1pPr marL="0" indent="0" algn="ctr">
              <a:buNone/>
              <a:defRPr/>
            </a:lvl1pPr>
            <a:lvl2pPr marL="486964" indent="0" algn="ctr">
              <a:buNone/>
              <a:defRPr/>
            </a:lvl2pPr>
            <a:lvl3pPr marL="973927" indent="0" algn="ctr">
              <a:buNone/>
              <a:defRPr/>
            </a:lvl3pPr>
            <a:lvl4pPr marL="1460891" indent="0" algn="ctr">
              <a:buNone/>
              <a:defRPr/>
            </a:lvl4pPr>
            <a:lvl5pPr marL="1947855" indent="0" algn="ctr">
              <a:buNone/>
              <a:defRPr/>
            </a:lvl5pPr>
            <a:lvl6pPr marL="2434819" indent="0" algn="ctr">
              <a:buNone/>
              <a:defRPr/>
            </a:lvl6pPr>
            <a:lvl7pPr marL="2921782" indent="0" algn="ctr">
              <a:buNone/>
              <a:defRPr/>
            </a:lvl7pPr>
            <a:lvl8pPr marL="3408746" indent="0" algn="ctr">
              <a:buNone/>
              <a:defRPr/>
            </a:lvl8pPr>
            <a:lvl9pPr marL="3895710" indent="0" algn="ctr">
              <a:buNone/>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fld id="{D590B742-612A-024C-AA7B-5D66229A1D23}" type="datetime1">
              <a:rPr lang="nl-NL" smtClean="0"/>
              <a:t>26-10-2018</a:t>
            </a:fld>
            <a:endParaRPr lang="en-US"/>
          </a:p>
        </p:txBody>
      </p:sp>
      <p:sp>
        <p:nvSpPr>
          <p:cNvPr id="5" name="Tijdelijke aanduiding voor voettekst 4"/>
          <p:cNvSpPr>
            <a:spLocks noGrp="1"/>
          </p:cNvSpPr>
          <p:nvPr>
            <p:ph type="ftr" sz="quarter" idx="11"/>
          </p:nvPr>
        </p:nvSpPr>
        <p:spPr/>
        <p:txBody>
          <a:bodyPr/>
          <a:lstStyle>
            <a:lvl1pPr>
              <a:defRPr/>
            </a:lvl1pPr>
          </a:lstStyle>
          <a:p>
            <a:r>
              <a:rPr lang="en-US"/>
              <a:t>InfinitCare - SAM presentatie</a:t>
            </a:r>
          </a:p>
        </p:txBody>
      </p:sp>
      <p:sp>
        <p:nvSpPr>
          <p:cNvPr id="6" name="Tijdelijke aanduiding voor dianummer 5"/>
          <p:cNvSpPr>
            <a:spLocks noGrp="1"/>
          </p:cNvSpPr>
          <p:nvPr>
            <p:ph type="sldNum" sz="quarter" idx="12"/>
          </p:nvPr>
        </p:nvSpPr>
        <p:spPr/>
        <p:txBody>
          <a:bodyPr/>
          <a:lstStyle>
            <a:lvl1pPr>
              <a:defRPr/>
            </a:lvl1pPr>
          </a:lstStyle>
          <a:p>
            <a:fld id="{5B016C62-2922-4791-9B45-1609A87F67EF}"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9B881ACC-48D7-4D4F-93C6-49DAE1B93FAB}" type="datetime1">
              <a:rPr lang="nl-NL" smtClean="0"/>
              <a:t>26-10-2018</a:t>
            </a:fld>
            <a:endParaRPr lang="en-US"/>
          </a:p>
        </p:txBody>
      </p:sp>
      <p:sp>
        <p:nvSpPr>
          <p:cNvPr id="5" name="Tijdelijke aanduiding voor voettekst 4"/>
          <p:cNvSpPr>
            <a:spLocks noGrp="1"/>
          </p:cNvSpPr>
          <p:nvPr>
            <p:ph type="ftr" sz="quarter" idx="11"/>
          </p:nvPr>
        </p:nvSpPr>
        <p:spPr/>
        <p:txBody>
          <a:bodyPr/>
          <a:lstStyle>
            <a:lvl1pPr>
              <a:defRPr/>
            </a:lvl1pPr>
          </a:lstStyle>
          <a:p>
            <a:r>
              <a:rPr lang="en-US"/>
              <a:t>InfinitCare - SAM presentatie</a:t>
            </a:r>
          </a:p>
        </p:txBody>
      </p:sp>
      <p:sp>
        <p:nvSpPr>
          <p:cNvPr id="6" name="Tijdelijke aanduiding voor dianummer 5"/>
          <p:cNvSpPr>
            <a:spLocks noGrp="1"/>
          </p:cNvSpPr>
          <p:nvPr>
            <p:ph type="sldNum" sz="quarter" idx="12"/>
          </p:nvPr>
        </p:nvSpPr>
        <p:spPr/>
        <p:txBody>
          <a:bodyPr/>
          <a:lstStyle>
            <a:lvl1pPr>
              <a:defRPr/>
            </a:lvl1pPr>
          </a:lstStyle>
          <a:p>
            <a:fld id="{6166F78F-B204-4FE1-9F90-67BA472B8B9B}"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086303" y="631049"/>
            <a:ext cx="2113459" cy="567944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745926" y="631049"/>
            <a:ext cx="6174615" cy="567944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DABDA5A9-B443-3E4C-9C9C-19A1D27D7A05}" type="datetime1">
              <a:rPr lang="nl-NL" smtClean="0"/>
              <a:t>26-10-2018</a:t>
            </a:fld>
            <a:endParaRPr lang="en-US"/>
          </a:p>
        </p:txBody>
      </p:sp>
      <p:sp>
        <p:nvSpPr>
          <p:cNvPr id="5" name="Tijdelijke aanduiding voor voettekst 4"/>
          <p:cNvSpPr>
            <a:spLocks noGrp="1"/>
          </p:cNvSpPr>
          <p:nvPr>
            <p:ph type="ftr" sz="quarter" idx="11"/>
          </p:nvPr>
        </p:nvSpPr>
        <p:spPr/>
        <p:txBody>
          <a:bodyPr/>
          <a:lstStyle>
            <a:lvl1pPr>
              <a:defRPr/>
            </a:lvl1pPr>
          </a:lstStyle>
          <a:p>
            <a:r>
              <a:rPr lang="en-US"/>
              <a:t>InfinitCare - SAM presentatie</a:t>
            </a:r>
          </a:p>
        </p:txBody>
      </p:sp>
      <p:sp>
        <p:nvSpPr>
          <p:cNvPr id="6" name="Tijdelijke aanduiding voor dianummer 5"/>
          <p:cNvSpPr>
            <a:spLocks noGrp="1"/>
          </p:cNvSpPr>
          <p:nvPr>
            <p:ph type="sldNum" sz="quarter" idx="12"/>
          </p:nvPr>
        </p:nvSpPr>
        <p:spPr/>
        <p:txBody>
          <a:bodyPr/>
          <a:lstStyle>
            <a:lvl1pPr>
              <a:defRPr/>
            </a:lvl1pPr>
          </a:lstStyle>
          <a:p>
            <a:fld id="{91B5FE02-8E9F-4D5D-89C1-3C28B8AECD5E}"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F6C3F69A-6A1F-C241-AB8B-74B54A45A1E3}" type="datetime1">
              <a:rPr lang="nl-NL" smtClean="0"/>
              <a:t>26-10-2018</a:t>
            </a:fld>
            <a:endParaRPr lang="en-US"/>
          </a:p>
        </p:txBody>
      </p:sp>
      <p:sp>
        <p:nvSpPr>
          <p:cNvPr id="5" name="Tijdelijke aanduiding voor voettekst 4"/>
          <p:cNvSpPr>
            <a:spLocks noGrp="1"/>
          </p:cNvSpPr>
          <p:nvPr>
            <p:ph type="ftr" sz="quarter" idx="11"/>
          </p:nvPr>
        </p:nvSpPr>
        <p:spPr/>
        <p:txBody>
          <a:bodyPr/>
          <a:lstStyle>
            <a:lvl1pPr>
              <a:defRPr/>
            </a:lvl1pPr>
          </a:lstStyle>
          <a:p>
            <a:r>
              <a:rPr lang="en-US"/>
              <a:t>InfinitCare - SAM presentatie</a:t>
            </a:r>
          </a:p>
        </p:txBody>
      </p:sp>
      <p:sp>
        <p:nvSpPr>
          <p:cNvPr id="6" name="Tijdelijke aanduiding voor dianummer 5"/>
          <p:cNvSpPr>
            <a:spLocks noGrp="1"/>
          </p:cNvSpPr>
          <p:nvPr>
            <p:ph type="sldNum" sz="quarter" idx="12"/>
          </p:nvPr>
        </p:nvSpPr>
        <p:spPr/>
        <p:txBody>
          <a:bodyPr/>
          <a:lstStyle>
            <a:lvl1pPr>
              <a:defRPr/>
            </a:lvl1pPr>
          </a:lstStyle>
          <a:p>
            <a:fld id="{4A199446-5E8D-4359-8595-9B761EC2FC9E}"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85641" y="4561958"/>
            <a:ext cx="8453835" cy="1410000"/>
          </a:xfrm>
        </p:spPr>
        <p:txBody>
          <a:bodyPr anchor="t"/>
          <a:lstStyle>
            <a:lvl1pPr algn="l">
              <a:defRPr sz="4300" b="1" cap="all"/>
            </a:lvl1pPr>
          </a:lstStyle>
          <a:p>
            <a:r>
              <a:rPr lang="nl-NL"/>
              <a:t>Klik om de stijl te bewerken</a:t>
            </a:r>
          </a:p>
        </p:txBody>
      </p:sp>
      <p:sp>
        <p:nvSpPr>
          <p:cNvPr id="3" name="Tijdelijke aanduiding voor tekst 2"/>
          <p:cNvSpPr>
            <a:spLocks noGrp="1"/>
          </p:cNvSpPr>
          <p:nvPr>
            <p:ph type="body" idx="1"/>
          </p:nvPr>
        </p:nvSpPr>
        <p:spPr>
          <a:xfrm>
            <a:off x="785641" y="3008987"/>
            <a:ext cx="8453835" cy="1552971"/>
          </a:xfrm>
        </p:spPr>
        <p:txBody>
          <a:bodyPr anchor="b"/>
          <a:lstStyle>
            <a:lvl1pPr marL="0" indent="0">
              <a:buNone/>
              <a:defRPr sz="2100"/>
            </a:lvl1pPr>
            <a:lvl2pPr marL="486964" indent="0">
              <a:buNone/>
              <a:defRPr sz="1900"/>
            </a:lvl2pPr>
            <a:lvl3pPr marL="973927" indent="0">
              <a:buNone/>
              <a:defRPr sz="1700"/>
            </a:lvl3pPr>
            <a:lvl4pPr marL="1460891" indent="0">
              <a:buNone/>
              <a:defRPr sz="1500"/>
            </a:lvl4pPr>
            <a:lvl5pPr marL="1947855" indent="0">
              <a:buNone/>
              <a:defRPr sz="1500"/>
            </a:lvl5pPr>
            <a:lvl6pPr marL="2434819" indent="0">
              <a:buNone/>
              <a:defRPr sz="1500"/>
            </a:lvl6pPr>
            <a:lvl7pPr marL="2921782" indent="0">
              <a:buNone/>
              <a:defRPr sz="1500"/>
            </a:lvl7pPr>
            <a:lvl8pPr marL="3408746" indent="0">
              <a:buNone/>
              <a:defRPr sz="1500"/>
            </a:lvl8pPr>
            <a:lvl9pPr marL="3895710" indent="0">
              <a:buNone/>
              <a:defRPr sz="15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fld id="{0A02EBB5-C615-4844-BF77-9FF0C9D6C707}" type="datetime1">
              <a:rPr lang="nl-NL" smtClean="0"/>
              <a:t>26-10-2018</a:t>
            </a:fld>
            <a:endParaRPr lang="en-US"/>
          </a:p>
        </p:txBody>
      </p:sp>
      <p:sp>
        <p:nvSpPr>
          <p:cNvPr id="5" name="Tijdelijke aanduiding voor voettekst 4"/>
          <p:cNvSpPr>
            <a:spLocks noGrp="1"/>
          </p:cNvSpPr>
          <p:nvPr>
            <p:ph type="ftr" sz="quarter" idx="11"/>
          </p:nvPr>
        </p:nvSpPr>
        <p:spPr/>
        <p:txBody>
          <a:bodyPr/>
          <a:lstStyle>
            <a:lvl1pPr>
              <a:defRPr/>
            </a:lvl1pPr>
          </a:lstStyle>
          <a:p>
            <a:r>
              <a:rPr lang="en-US"/>
              <a:t>InfinitCare - SAM presentatie</a:t>
            </a:r>
          </a:p>
        </p:txBody>
      </p:sp>
      <p:sp>
        <p:nvSpPr>
          <p:cNvPr id="6" name="Tijdelijke aanduiding voor dianummer 5"/>
          <p:cNvSpPr>
            <a:spLocks noGrp="1"/>
          </p:cNvSpPr>
          <p:nvPr>
            <p:ph type="sldNum" sz="quarter" idx="12"/>
          </p:nvPr>
        </p:nvSpPr>
        <p:spPr/>
        <p:txBody>
          <a:bodyPr/>
          <a:lstStyle>
            <a:lvl1pPr>
              <a:defRPr/>
            </a:lvl1pPr>
          </a:lstStyle>
          <a:p>
            <a:fld id="{5566C8B4-B8A5-4062-9409-0C2727CBE96E}"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745926" y="2050909"/>
            <a:ext cx="4144037" cy="425958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055725" y="2050909"/>
            <a:ext cx="4144037" cy="425958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fld id="{1B0CCBA1-6F57-3F49-9158-DA7D3F451A85}" type="datetime1">
              <a:rPr lang="nl-NL" smtClean="0"/>
              <a:t>26-10-2018</a:t>
            </a:fld>
            <a:endParaRPr lang="en-US"/>
          </a:p>
        </p:txBody>
      </p:sp>
      <p:sp>
        <p:nvSpPr>
          <p:cNvPr id="6" name="Tijdelijke aanduiding voor voettekst 5"/>
          <p:cNvSpPr>
            <a:spLocks noGrp="1"/>
          </p:cNvSpPr>
          <p:nvPr>
            <p:ph type="ftr" sz="quarter" idx="11"/>
          </p:nvPr>
        </p:nvSpPr>
        <p:spPr/>
        <p:txBody>
          <a:bodyPr/>
          <a:lstStyle>
            <a:lvl1pPr>
              <a:defRPr/>
            </a:lvl1pPr>
          </a:lstStyle>
          <a:p>
            <a:r>
              <a:rPr lang="en-US"/>
              <a:t>InfinitCare - SAM presentatie</a:t>
            </a:r>
          </a:p>
        </p:txBody>
      </p:sp>
      <p:sp>
        <p:nvSpPr>
          <p:cNvPr id="7" name="Tijdelijke aanduiding voor dianummer 6"/>
          <p:cNvSpPr>
            <a:spLocks noGrp="1"/>
          </p:cNvSpPr>
          <p:nvPr>
            <p:ph type="sldNum" sz="quarter" idx="12"/>
          </p:nvPr>
        </p:nvSpPr>
        <p:spPr/>
        <p:txBody>
          <a:bodyPr/>
          <a:lstStyle>
            <a:lvl1pPr>
              <a:defRPr/>
            </a:lvl1pPr>
          </a:lstStyle>
          <a:p>
            <a:fld id="{545735E7-8A3E-4CA5-875A-57C716DA8BB5}"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97285" y="284301"/>
            <a:ext cx="8951119" cy="1183217"/>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97284" y="1589126"/>
            <a:ext cx="4394406" cy="662272"/>
          </a:xfrm>
        </p:spPr>
        <p:txBody>
          <a:bodyPr anchor="b"/>
          <a:lstStyle>
            <a:lvl1pPr marL="0" indent="0">
              <a:buNone/>
              <a:defRPr sz="2600" b="1"/>
            </a:lvl1pPr>
            <a:lvl2pPr marL="486964" indent="0">
              <a:buNone/>
              <a:defRPr sz="2100" b="1"/>
            </a:lvl2pPr>
            <a:lvl3pPr marL="973927" indent="0">
              <a:buNone/>
              <a:defRPr sz="1900" b="1"/>
            </a:lvl3pPr>
            <a:lvl4pPr marL="1460891" indent="0">
              <a:buNone/>
              <a:defRPr sz="1700" b="1"/>
            </a:lvl4pPr>
            <a:lvl5pPr marL="1947855" indent="0">
              <a:buNone/>
              <a:defRPr sz="1700" b="1"/>
            </a:lvl5pPr>
            <a:lvl6pPr marL="2434819" indent="0">
              <a:buNone/>
              <a:defRPr sz="1700" b="1"/>
            </a:lvl6pPr>
            <a:lvl7pPr marL="2921782" indent="0">
              <a:buNone/>
              <a:defRPr sz="1700" b="1"/>
            </a:lvl7pPr>
            <a:lvl8pPr marL="3408746" indent="0">
              <a:buNone/>
              <a:defRPr sz="1700" b="1"/>
            </a:lvl8pPr>
            <a:lvl9pPr marL="3895710" indent="0">
              <a:buNone/>
              <a:defRPr sz="1700" b="1"/>
            </a:lvl9pPr>
          </a:lstStyle>
          <a:p>
            <a:pPr lvl="0"/>
            <a:r>
              <a:rPr lang="nl-NL"/>
              <a:t>Klik om de modelstijlen te bewerken</a:t>
            </a:r>
          </a:p>
        </p:txBody>
      </p:sp>
      <p:sp>
        <p:nvSpPr>
          <p:cNvPr id="4" name="Tijdelijke aanduiding voor inhoud 3"/>
          <p:cNvSpPr>
            <a:spLocks noGrp="1"/>
          </p:cNvSpPr>
          <p:nvPr>
            <p:ph sz="half" idx="2"/>
          </p:nvPr>
        </p:nvSpPr>
        <p:spPr>
          <a:xfrm>
            <a:off x="497284" y="2251398"/>
            <a:ext cx="4394406" cy="4090315"/>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5052272" y="1589126"/>
            <a:ext cx="4396132" cy="662272"/>
          </a:xfrm>
        </p:spPr>
        <p:txBody>
          <a:bodyPr anchor="b"/>
          <a:lstStyle>
            <a:lvl1pPr marL="0" indent="0">
              <a:buNone/>
              <a:defRPr sz="2600" b="1"/>
            </a:lvl1pPr>
            <a:lvl2pPr marL="486964" indent="0">
              <a:buNone/>
              <a:defRPr sz="2100" b="1"/>
            </a:lvl2pPr>
            <a:lvl3pPr marL="973927" indent="0">
              <a:buNone/>
              <a:defRPr sz="1900" b="1"/>
            </a:lvl3pPr>
            <a:lvl4pPr marL="1460891" indent="0">
              <a:buNone/>
              <a:defRPr sz="1700" b="1"/>
            </a:lvl4pPr>
            <a:lvl5pPr marL="1947855" indent="0">
              <a:buNone/>
              <a:defRPr sz="1700" b="1"/>
            </a:lvl5pPr>
            <a:lvl6pPr marL="2434819" indent="0">
              <a:buNone/>
              <a:defRPr sz="1700" b="1"/>
            </a:lvl6pPr>
            <a:lvl7pPr marL="2921782" indent="0">
              <a:buNone/>
              <a:defRPr sz="1700" b="1"/>
            </a:lvl7pPr>
            <a:lvl8pPr marL="3408746" indent="0">
              <a:buNone/>
              <a:defRPr sz="1700" b="1"/>
            </a:lvl8pPr>
            <a:lvl9pPr marL="3895710" indent="0">
              <a:buNone/>
              <a:defRPr sz="1700" b="1"/>
            </a:lvl9pPr>
          </a:lstStyle>
          <a:p>
            <a:pPr lvl="0"/>
            <a:r>
              <a:rPr lang="nl-NL"/>
              <a:t>Klik om de modelstijlen te bewerken</a:t>
            </a:r>
          </a:p>
        </p:txBody>
      </p:sp>
      <p:sp>
        <p:nvSpPr>
          <p:cNvPr id="6" name="Tijdelijke aanduiding voor inhoud 5"/>
          <p:cNvSpPr>
            <a:spLocks noGrp="1"/>
          </p:cNvSpPr>
          <p:nvPr>
            <p:ph sz="quarter" idx="4"/>
          </p:nvPr>
        </p:nvSpPr>
        <p:spPr>
          <a:xfrm>
            <a:off x="5052272" y="2251398"/>
            <a:ext cx="4396132" cy="4090315"/>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fld id="{3917D48D-3B60-AE46-936E-B7FA2CDC04A9}" type="datetime1">
              <a:rPr lang="nl-NL" smtClean="0"/>
              <a:t>26-10-2018</a:t>
            </a:fld>
            <a:endParaRPr lang="en-US"/>
          </a:p>
        </p:txBody>
      </p:sp>
      <p:sp>
        <p:nvSpPr>
          <p:cNvPr id="8" name="Tijdelijke aanduiding voor voettekst 7"/>
          <p:cNvSpPr>
            <a:spLocks noGrp="1"/>
          </p:cNvSpPr>
          <p:nvPr>
            <p:ph type="ftr" sz="quarter" idx="11"/>
          </p:nvPr>
        </p:nvSpPr>
        <p:spPr/>
        <p:txBody>
          <a:bodyPr/>
          <a:lstStyle>
            <a:lvl1pPr>
              <a:defRPr/>
            </a:lvl1pPr>
          </a:lstStyle>
          <a:p>
            <a:r>
              <a:rPr lang="en-US"/>
              <a:t>InfinitCare - SAM presentatie</a:t>
            </a:r>
          </a:p>
        </p:txBody>
      </p:sp>
      <p:sp>
        <p:nvSpPr>
          <p:cNvPr id="9" name="Tijdelijke aanduiding voor dianummer 8"/>
          <p:cNvSpPr>
            <a:spLocks noGrp="1"/>
          </p:cNvSpPr>
          <p:nvPr>
            <p:ph type="sldNum" sz="quarter" idx="12"/>
          </p:nvPr>
        </p:nvSpPr>
        <p:spPr/>
        <p:txBody>
          <a:bodyPr/>
          <a:lstStyle>
            <a:lvl1pPr>
              <a:defRPr/>
            </a:lvl1pPr>
          </a:lstStyle>
          <a:p>
            <a:fld id="{167AEEA4-5761-4A13-8BD1-8FFFED0E8415}"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fld id="{83D96FDB-1EA7-4E43-B89C-7B943C05E022}" type="datetime1">
              <a:rPr lang="nl-NL" smtClean="0"/>
              <a:t>26-10-2018</a:t>
            </a:fld>
            <a:endParaRPr lang="en-US"/>
          </a:p>
        </p:txBody>
      </p:sp>
      <p:sp>
        <p:nvSpPr>
          <p:cNvPr id="4" name="Tijdelijke aanduiding voor voettekst 3"/>
          <p:cNvSpPr>
            <a:spLocks noGrp="1"/>
          </p:cNvSpPr>
          <p:nvPr>
            <p:ph type="ftr" sz="quarter" idx="11"/>
          </p:nvPr>
        </p:nvSpPr>
        <p:spPr/>
        <p:txBody>
          <a:bodyPr/>
          <a:lstStyle>
            <a:lvl1pPr>
              <a:defRPr/>
            </a:lvl1pPr>
          </a:lstStyle>
          <a:p>
            <a:r>
              <a:rPr lang="en-US"/>
              <a:t>InfinitCare - SAM presentatie</a:t>
            </a:r>
          </a:p>
        </p:txBody>
      </p:sp>
      <p:sp>
        <p:nvSpPr>
          <p:cNvPr id="5" name="Tijdelijke aanduiding voor dianummer 4"/>
          <p:cNvSpPr>
            <a:spLocks noGrp="1"/>
          </p:cNvSpPr>
          <p:nvPr>
            <p:ph type="sldNum" sz="quarter" idx="12"/>
          </p:nvPr>
        </p:nvSpPr>
        <p:spPr/>
        <p:txBody>
          <a:bodyPr/>
          <a:lstStyle>
            <a:lvl1pPr>
              <a:defRPr/>
            </a:lvl1pPr>
          </a:lstStyle>
          <a:p>
            <a:fld id="{E6DA75D1-D948-4311-A199-6ADB9D9DD0A6}"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D6105CB4-EB0D-494D-990F-ACA61A5FB989}" type="datetime1">
              <a:rPr lang="nl-NL" smtClean="0"/>
              <a:t>26-10-2018</a:t>
            </a:fld>
            <a:endParaRPr lang="en-US"/>
          </a:p>
        </p:txBody>
      </p:sp>
      <p:sp>
        <p:nvSpPr>
          <p:cNvPr id="3" name="Tijdelijke aanduiding voor voettekst 2"/>
          <p:cNvSpPr>
            <a:spLocks noGrp="1"/>
          </p:cNvSpPr>
          <p:nvPr>
            <p:ph type="ftr" sz="quarter" idx="11"/>
          </p:nvPr>
        </p:nvSpPr>
        <p:spPr/>
        <p:txBody>
          <a:bodyPr/>
          <a:lstStyle>
            <a:lvl1pPr>
              <a:defRPr/>
            </a:lvl1pPr>
          </a:lstStyle>
          <a:p>
            <a:r>
              <a:rPr lang="en-US"/>
              <a:t>InfinitCare - SAM presentatie</a:t>
            </a:r>
          </a:p>
        </p:txBody>
      </p:sp>
      <p:sp>
        <p:nvSpPr>
          <p:cNvPr id="4" name="Tijdelijke aanduiding voor dianummer 3"/>
          <p:cNvSpPr>
            <a:spLocks noGrp="1"/>
          </p:cNvSpPr>
          <p:nvPr>
            <p:ph type="sldNum" sz="quarter" idx="12"/>
          </p:nvPr>
        </p:nvSpPr>
        <p:spPr/>
        <p:txBody>
          <a:bodyPr/>
          <a:lstStyle>
            <a:lvl1pPr>
              <a:defRPr/>
            </a:lvl1pPr>
          </a:lstStyle>
          <a:p>
            <a:fld id="{CE594503-B7D5-4416-B202-39F802D10793}"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97285" y="282657"/>
            <a:ext cx="3272063" cy="1202937"/>
          </a:xfrm>
        </p:spPr>
        <p:txBody>
          <a:bodyPr anchor="b"/>
          <a:lstStyle>
            <a:lvl1pPr algn="l">
              <a:defRPr sz="2100" b="1"/>
            </a:lvl1pPr>
          </a:lstStyle>
          <a:p>
            <a:r>
              <a:rPr lang="nl-NL"/>
              <a:t>Klik om de stijl te bewerken</a:t>
            </a:r>
          </a:p>
        </p:txBody>
      </p:sp>
      <p:sp>
        <p:nvSpPr>
          <p:cNvPr id="3" name="Tijdelijke aanduiding voor inhoud 2"/>
          <p:cNvSpPr>
            <a:spLocks noGrp="1"/>
          </p:cNvSpPr>
          <p:nvPr>
            <p:ph idx="1"/>
          </p:nvPr>
        </p:nvSpPr>
        <p:spPr>
          <a:xfrm>
            <a:off x="3888488" y="282658"/>
            <a:ext cx="5559916" cy="6059056"/>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97285" y="1485595"/>
            <a:ext cx="3272063" cy="4856119"/>
          </a:xfrm>
        </p:spPr>
        <p:txBody>
          <a:bodyPr/>
          <a:lstStyle>
            <a:lvl1pPr marL="0" indent="0">
              <a:buNone/>
              <a:defRPr sz="1500"/>
            </a:lvl1pPr>
            <a:lvl2pPr marL="486964" indent="0">
              <a:buNone/>
              <a:defRPr sz="1300"/>
            </a:lvl2pPr>
            <a:lvl3pPr marL="973927" indent="0">
              <a:buNone/>
              <a:defRPr sz="1100"/>
            </a:lvl3pPr>
            <a:lvl4pPr marL="1460891" indent="0">
              <a:buNone/>
              <a:defRPr sz="1000"/>
            </a:lvl4pPr>
            <a:lvl5pPr marL="1947855" indent="0">
              <a:buNone/>
              <a:defRPr sz="1000"/>
            </a:lvl5pPr>
            <a:lvl6pPr marL="2434819" indent="0">
              <a:buNone/>
              <a:defRPr sz="1000"/>
            </a:lvl6pPr>
            <a:lvl7pPr marL="2921782" indent="0">
              <a:buNone/>
              <a:defRPr sz="1000"/>
            </a:lvl7pPr>
            <a:lvl8pPr marL="3408746" indent="0">
              <a:buNone/>
              <a:defRPr sz="1000"/>
            </a:lvl8pPr>
            <a:lvl9pPr marL="389571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fld id="{B15C9A65-46BB-B94F-B0BA-458289082014}" type="datetime1">
              <a:rPr lang="nl-NL" smtClean="0"/>
              <a:t>26-10-2018</a:t>
            </a:fld>
            <a:endParaRPr lang="en-US"/>
          </a:p>
        </p:txBody>
      </p:sp>
      <p:sp>
        <p:nvSpPr>
          <p:cNvPr id="6" name="Tijdelijke aanduiding voor voettekst 5"/>
          <p:cNvSpPr>
            <a:spLocks noGrp="1"/>
          </p:cNvSpPr>
          <p:nvPr>
            <p:ph type="ftr" sz="quarter" idx="11"/>
          </p:nvPr>
        </p:nvSpPr>
        <p:spPr/>
        <p:txBody>
          <a:bodyPr/>
          <a:lstStyle>
            <a:lvl1pPr>
              <a:defRPr/>
            </a:lvl1pPr>
          </a:lstStyle>
          <a:p>
            <a:r>
              <a:rPr lang="en-US"/>
              <a:t>InfinitCare - SAM presentatie</a:t>
            </a:r>
          </a:p>
        </p:txBody>
      </p:sp>
      <p:sp>
        <p:nvSpPr>
          <p:cNvPr id="7" name="Tijdelijke aanduiding voor dianummer 6"/>
          <p:cNvSpPr>
            <a:spLocks noGrp="1"/>
          </p:cNvSpPr>
          <p:nvPr>
            <p:ph type="sldNum" sz="quarter" idx="12"/>
          </p:nvPr>
        </p:nvSpPr>
        <p:spPr/>
        <p:txBody>
          <a:bodyPr/>
          <a:lstStyle>
            <a:lvl1pPr>
              <a:defRPr/>
            </a:lvl1pPr>
          </a:lstStyle>
          <a:p>
            <a:fld id="{2F472F1D-C30E-4BD4-9CC8-86D8300EC244}"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949424" y="4969510"/>
            <a:ext cx="5967413" cy="586679"/>
          </a:xfrm>
        </p:spPr>
        <p:txBody>
          <a:bodyPr anchor="b"/>
          <a:lstStyle>
            <a:lvl1pPr algn="l">
              <a:defRPr sz="2100" b="1"/>
            </a:lvl1pPr>
          </a:lstStyle>
          <a:p>
            <a:r>
              <a:rPr lang="nl-NL"/>
              <a:t>Klik om de stijl te bewerken</a:t>
            </a:r>
          </a:p>
        </p:txBody>
      </p:sp>
      <p:sp>
        <p:nvSpPr>
          <p:cNvPr id="3" name="Tijdelijke aanduiding voor afbeelding 2"/>
          <p:cNvSpPr>
            <a:spLocks noGrp="1"/>
          </p:cNvSpPr>
          <p:nvPr>
            <p:ph type="pic" idx="1"/>
          </p:nvPr>
        </p:nvSpPr>
        <p:spPr>
          <a:xfrm>
            <a:off x="1949424" y="634336"/>
            <a:ext cx="5967413" cy="4259580"/>
          </a:xfrm>
        </p:spPr>
        <p:txBody>
          <a:bodyPr/>
          <a:lstStyle>
            <a:lvl1pPr marL="0" indent="0">
              <a:buNone/>
              <a:defRPr sz="3400"/>
            </a:lvl1pPr>
            <a:lvl2pPr marL="486964" indent="0">
              <a:buNone/>
              <a:defRPr sz="3000"/>
            </a:lvl2pPr>
            <a:lvl3pPr marL="973927" indent="0">
              <a:buNone/>
              <a:defRPr sz="2600"/>
            </a:lvl3pPr>
            <a:lvl4pPr marL="1460891" indent="0">
              <a:buNone/>
              <a:defRPr sz="2100"/>
            </a:lvl4pPr>
            <a:lvl5pPr marL="1947855" indent="0">
              <a:buNone/>
              <a:defRPr sz="2100"/>
            </a:lvl5pPr>
            <a:lvl6pPr marL="2434819" indent="0">
              <a:buNone/>
              <a:defRPr sz="2100"/>
            </a:lvl6pPr>
            <a:lvl7pPr marL="2921782" indent="0">
              <a:buNone/>
              <a:defRPr sz="2100"/>
            </a:lvl7pPr>
            <a:lvl8pPr marL="3408746" indent="0">
              <a:buNone/>
              <a:defRPr sz="2100"/>
            </a:lvl8pPr>
            <a:lvl9pPr marL="3895710" indent="0">
              <a:buNone/>
              <a:defRPr sz="2100"/>
            </a:lvl9pPr>
          </a:lstStyle>
          <a:p>
            <a:endParaRPr lang="nl-NL"/>
          </a:p>
        </p:txBody>
      </p:sp>
      <p:sp>
        <p:nvSpPr>
          <p:cNvPr id="4" name="Tijdelijke aanduiding voor tekst 3"/>
          <p:cNvSpPr>
            <a:spLocks noGrp="1"/>
          </p:cNvSpPr>
          <p:nvPr>
            <p:ph type="body" sz="half" idx="2"/>
          </p:nvPr>
        </p:nvSpPr>
        <p:spPr>
          <a:xfrm>
            <a:off x="1949424" y="5556189"/>
            <a:ext cx="5967413" cy="833181"/>
          </a:xfrm>
        </p:spPr>
        <p:txBody>
          <a:bodyPr/>
          <a:lstStyle>
            <a:lvl1pPr marL="0" indent="0">
              <a:buNone/>
              <a:defRPr sz="1500"/>
            </a:lvl1pPr>
            <a:lvl2pPr marL="486964" indent="0">
              <a:buNone/>
              <a:defRPr sz="1300"/>
            </a:lvl2pPr>
            <a:lvl3pPr marL="973927" indent="0">
              <a:buNone/>
              <a:defRPr sz="1100"/>
            </a:lvl3pPr>
            <a:lvl4pPr marL="1460891" indent="0">
              <a:buNone/>
              <a:defRPr sz="1000"/>
            </a:lvl4pPr>
            <a:lvl5pPr marL="1947855" indent="0">
              <a:buNone/>
              <a:defRPr sz="1000"/>
            </a:lvl5pPr>
            <a:lvl6pPr marL="2434819" indent="0">
              <a:buNone/>
              <a:defRPr sz="1000"/>
            </a:lvl6pPr>
            <a:lvl7pPr marL="2921782" indent="0">
              <a:buNone/>
              <a:defRPr sz="1000"/>
            </a:lvl7pPr>
            <a:lvl8pPr marL="3408746" indent="0">
              <a:buNone/>
              <a:defRPr sz="1000"/>
            </a:lvl8pPr>
            <a:lvl9pPr marL="389571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fld id="{D8BA9C24-F1F4-F04A-A48D-2B46492404D6}" type="datetime1">
              <a:rPr lang="nl-NL" smtClean="0"/>
              <a:t>26-10-2018</a:t>
            </a:fld>
            <a:endParaRPr lang="en-US"/>
          </a:p>
        </p:txBody>
      </p:sp>
      <p:sp>
        <p:nvSpPr>
          <p:cNvPr id="6" name="Tijdelijke aanduiding voor voettekst 5"/>
          <p:cNvSpPr>
            <a:spLocks noGrp="1"/>
          </p:cNvSpPr>
          <p:nvPr>
            <p:ph type="ftr" sz="quarter" idx="11"/>
          </p:nvPr>
        </p:nvSpPr>
        <p:spPr/>
        <p:txBody>
          <a:bodyPr/>
          <a:lstStyle>
            <a:lvl1pPr>
              <a:defRPr/>
            </a:lvl1pPr>
          </a:lstStyle>
          <a:p>
            <a:r>
              <a:rPr lang="en-US"/>
              <a:t>InfinitCare - SAM presentatie</a:t>
            </a:r>
          </a:p>
        </p:txBody>
      </p:sp>
      <p:sp>
        <p:nvSpPr>
          <p:cNvPr id="7" name="Tijdelijke aanduiding voor dianummer 6"/>
          <p:cNvSpPr>
            <a:spLocks noGrp="1"/>
          </p:cNvSpPr>
          <p:nvPr>
            <p:ph type="sldNum" sz="quarter" idx="12"/>
          </p:nvPr>
        </p:nvSpPr>
        <p:spPr/>
        <p:txBody>
          <a:bodyPr/>
          <a:lstStyle>
            <a:lvl1pPr>
              <a:defRPr/>
            </a:lvl1pPr>
          </a:lstStyle>
          <a:p>
            <a:fld id="{1F75DE2F-ACAB-4A74-AB9D-E17190609C46}"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5927" y="631049"/>
            <a:ext cx="8453835" cy="1183217"/>
          </a:xfrm>
          <a:prstGeom prst="rect">
            <a:avLst/>
          </a:prstGeom>
          <a:noFill/>
          <a:ln w="9525">
            <a:noFill/>
            <a:miter lim="800000"/>
            <a:headEnd/>
            <a:tailEnd/>
          </a:ln>
        </p:spPr>
        <p:txBody>
          <a:bodyPr vert="horz" wrap="square" lIns="97393" tIns="48696" rIns="97393" bIns="4869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745927" y="2050909"/>
            <a:ext cx="8453835" cy="4259580"/>
          </a:xfrm>
          <a:prstGeom prst="rect">
            <a:avLst/>
          </a:prstGeom>
          <a:noFill/>
          <a:ln w="9525">
            <a:noFill/>
            <a:miter lim="800000"/>
            <a:headEnd/>
            <a:tailEnd/>
          </a:ln>
        </p:spPr>
        <p:txBody>
          <a:bodyPr vert="horz" wrap="square" lIns="97393" tIns="48696" rIns="97393" bIns="4869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45927" y="6728902"/>
            <a:ext cx="2072018" cy="473287"/>
          </a:xfrm>
          <a:prstGeom prst="rect">
            <a:avLst/>
          </a:prstGeom>
          <a:noFill/>
          <a:ln w="9525">
            <a:noFill/>
            <a:miter lim="800000"/>
            <a:headEnd/>
            <a:tailEnd/>
          </a:ln>
        </p:spPr>
        <p:txBody>
          <a:bodyPr vert="horz" wrap="square" lIns="97393" tIns="48696" rIns="97393" bIns="48696" numCol="1" anchor="t" anchorCtr="0" compatLnSpc="1">
            <a:prstTxWarp prst="textNoShape">
              <a:avLst/>
            </a:prstTxWarp>
          </a:bodyPr>
          <a:lstStyle>
            <a:lvl1pPr>
              <a:defRPr sz="1500">
                <a:solidFill>
                  <a:srgbClr val="6D6763"/>
                </a:solidFill>
                <a:latin typeface="Trebuchet MS"/>
                <a:cs typeface="Trebuchet MS"/>
              </a:defRPr>
            </a:lvl1pPr>
          </a:lstStyle>
          <a:p>
            <a:fld id="{C512F697-B206-FA48-B8B8-C1D74698DF10}" type="datetime1">
              <a:rPr lang="nl-NL" smtClean="0"/>
              <a:pPr/>
              <a:t>26-10-2018</a:t>
            </a:fld>
            <a:endParaRPr lang="en-US" dirty="0"/>
          </a:p>
        </p:txBody>
      </p:sp>
      <p:sp>
        <p:nvSpPr>
          <p:cNvPr id="1029" name="Rectangle 5"/>
          <p:cNvSpPr>
            <a:spLocks noGrp="1" noChangeArrowheads="1"/>
          </p:cNvSpPr>
          <p:nvPr>
            <p:ph type="ftr" sz="quarter" idx="3"/>
          </p:nvPr>
        </p:nvSpPr>
        <p:spPr bwMode="auto">
          <a:xfrm>
            <a:off x="3398110" y="6728902"/>
            <a:ext cx="3149468" cy="473287"/>
          </a:xfrm>
          <a:prstGeom prst="rect">
            <a:avLst/>
          </a:prstGeom>
          <a:noFill/>
          <a:ln w="9525">
            <a:noFill/>
            <a:miter lim="800000"/>
            <a:headEnd/>
            <a:tailEnd/>
          </a:ln>
        </p:spPr>
        <p:txBody>
          <a:bodyPr vert="horz" wrap="square" lIns="97393" tIns="48696" rIns="97393" bIns="48696" numCol="1" anchor="t" anchorCtr="0" compatLnSpc="1">
            <a:prstTxWarp prst="textNoShape">
              <a:avLst/>
            </a:prstTxWarp>
          </a:bodyPr>
          <a:lstStyle>
            <a:lvl1pPr algn="ctr">
              <a:defRPr sz="1500">
                <a:solidFill>
                  <a:srgbClr val="6D6763"/>
                </a:solidFill>
                <a:latin typeface="Trebuchet MS"/>
                <a:cs typeface="Trebuchet MS"/>
              </a:defRPr>
            </a:lvl1pPr>
          </a:lstStyle>
          <a:p>
            <a:r>
              <a:rPr lang="en-US" dirty="0" err="1"/>
              <a:t>InfinitCare</a:t>
            </a:r>
            <a:r>
              <a:rPr lang="en-US" dirty="0"/>
              <a:t> - SAM </a:t>
            </a:r>
            <a:r>
              <a:rPr lang="en-US" dirty="0" err="1"/>
              <a:t>presentatie</a:t>
            </a:r>
            <a:endParaRPr lang="en-US" dirty="0"/>
          </a:p>
        </p:txBody>
      </p:sp>
      <p:sp>
        <p:nvSpPr>
          <p:cNvPr id="1030" name="Rectangle 6"/>
          <p:cNvSpPr>
            <a:spLocks noGrp="1" noChangeArrowheads="1"/>
          </p:cNvSpPr>
          <p:nvPr>
            <p:ph type="sldNum" sz="quarter" idx="4"/>
          </p:nvPr>
        </p:nvSpPr>
        <p:spPr bwMode="auto">
          <a:xfrm>
            <a:off x="7127743" y="6728902"/>
            <a:ext cx="2072018" cy="473287"/>
          </a:xfrm>
          <a:prstGeom prst="rect">
            <a:avLst/>
          </a:prstGeom>
          <a:noFill/>
          <a:ln w="9525">
            <a:noFill/>
            <a:miter lim="800000"/>
            <a:headEnd/>
            <a:tailEnd/>
          </a:ln>
        </p:spPr>
        <p:txBody>
          <a:bodyPr vert="horz" wrap="square" lIns="97393" tIns="48696" rIns="97393" bIns="48696" numCol="1" anchor="t" anchorCtr="0" compatLnSpc="1">
            <a:prstTxWarp prst="textNoShape">
              <a:avLst/>
            </a:prstTxWarp>
          </a:bodyPr>
          <a:lstStyle>
            <a:lvl1pPr algn="r">
              <a:defRPr sz="1500">
                <a:solidFill>
                  <a:srgbClr val="6D6763"/>
                </a:solidFill>
                <a:latin typeface="Trebuchet MS"/>
                <a:cs typeface="Trebuchet MS"/>
              </a:defRPr>
            </a:lvl1pPr>
          </a:lstStyle>
          <a:p>
            <a:fld id="{35D13923-E911-4648-A188-B5D943D841CB}"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700">
          <a:solidFill>
            <a:srgbClr val="6D6763"/>
          </a:solidFill>
          <a:latin typeface="Trebuchet MS"/>
          <a:ea typeface="+mj-ea"/>
          <a:cs typeface="Trebuchet MS"/>
        </a:defRPr>
      </a:lvl1pPr>
      <a:lvl2pPr algn="ctr" rtl="0" fontAlgn="base">
        <a:spcBef>
          <a:spcPct val="0"/>
        </a:spcBef>
        <a:spcAft>
          <a:spcPct val="0"/>
        </a:spcAft>
        <a:defRPr sz="4700">
          <a:solidFill>
            <a:schemeClr val="tx2"/>
          </a:solidFill>
          <a:latin typeface="Arial" charset="0"/>
          <a:ea typeface="ＭＳ Ｐゴシック" pitchFamily="1" charset="-128"/>
        </a:defRPr>
      </a:lvl2pPr>
      <a:lvl3pPr algn="ctr" rtl="0" fontAlgn="base">
        <a:spcBef>
          <a:spcPct val="0"/>
        </a:spcBef>
        <a:spcAft>
          <a:spcPct val="0"/>
        </a:spcAft>
        <a:defRPr sz="4700">
          <a:solidFill>
            <a:schemeClr val="tx2"/>
          </a:solidFill>
          <a:latin typeface="Arial" charset="0"/>
          <a:ea typeface="ＭＳ Ｐゴシック" pitchFamily="1" charset="-128"/>
        </a:defRPr>
      </a:lvl3pPr>
      <a:lvl4pPr algn="ctr" rtl="0" fontAlgn="base">
        <a:spcBef>
          <a:spcPct val="0"/>
        </a:spcBef>
        <a:spcAft>
          <a:spcPct val="0"/>
        </a:spcAft>
        <a:defRPr sz="4700">
          <a:solidFill>
            <a:schemeClr val="tx2"/>
          </a:solidFill>
          <a:latin typeface="Arial" charset="0"/>
          <a:ea typeface="ＭＳ Ｐゴシック" pitchFamily="1" charset="-128"/>
        </a:defRPr>
      </a:lvl4pPr>
      <a:lvl5pPr algn="ctr" rtl="0" fontAlgn="base">
        <a:spcBef>
          <a:spcPct val="0"/>
        </a:spcBef>
        <a:spcAft>
          <a:spcPct val="0"/>
        </a:spcAft>
        <a:defRPr sz="4700">
          <a:solidFill>
            <a:schemeClr val="tx2"/>
          </a:solidFill>
          <a:latin typeface="Arial" charset="0"/>
          <a:ea typeface="ＭＳ Ｐゴシック" pitchFamily="1" charset="-128"/>
        </a:defRPr>
      </a:lvl5pPr>
      <a:lvl6pPr marL="486964" algn="ctr" rtl="0" fontAlgn="base">
        <a:spcBef>
          <a:spcPct val="0"/>
        </a:spcBef>
        <a:spcAft>
          <a:spcPct val="0"/>
        </a:spcAft>
        <a:defRPr sz="4700">
          <a:solidFill>
            <a:schemeClr val="tx2"/>
          </a:solidFill>
          <a:latin typeface="Arial" charset="0"/>
          <a:ea typeface="ＭＳ Ｐゴシック" pitchFamily="1" charset="-128"/>
        </a:defRPr>
      </a:lvl6pPr>
      <a:lvl7pPr marL="973927" algn="ctr" rtl="0" fontAlgn="base">
        <a:spcBef>
          <a:spcPct val="0"/>
        </a:spcBef>
        <a:spcAft>
          <a:spcPct val="0"/>
        </a:spcAft>
        <a:defRPr sz="4700">
          <a:solidFill>
            <a:schemeClr val="tx2"/>
          </a:solidFill>
          <a:latin typeface="Arial" charset="0"/>
          <a:ea typeface="ＭＳ Ｐゴシック" pitchFamily="1" charset="-128"/>
        </a:defRPr>
      </a:lvl7pPr>
      <a:lvl8pPr marL="1460891" algn="ctr" rtl="0" fontAlgn="base">
        <a:spcBef>
          <a:spcPct val="0"/>
        </a:spcBef>
        <a:spcAft>
          <a:spcPct val="0"/>
        </a:spcAft>
        <a:defRPr sz="4700">
          <a:solidFill>
            <a:schemeClr val="tx2"/>
          </a:solidFill>
          <a:latin typeface="Arial" charset="0"/>
          <a:ea typeface="ＭＳ Ｐゴシック" pitchFamily="1" charset="-128"/>
        </a:defRPr>
      </a:lvl8pPr>
      <a:lvl9pPr marL="1947855" algn="ctr" rtl="0" fontAlgn="base">
        <a:spcBef>
          <a:spcPct val="0"/>
        </a:spcBef>
        <a:spcAft>
          <a:spcPct val="0"/>
        </a:spcAft>
        <a:defRPr sz="4700">
          <a:solidFill>
            <a:schemeClr val="tx2"/>
          </a:solidFill>
          <a:latin typeface="Arial" charset="0"/>
          <a:ea typeface="ＭＳ Ｐゴシック" pitchFamily="1" charset="-128"/>
        </a:defRPr>
      </a:lvl9pPr>
    </p:titleStyle>
    <p:bodyStyle>
      <a:lvl1pPr marL="365223" indent="-365223" algn="l" rtl="0" fontAlgn="base">
        <a:spcBef>
          <a:spcPct val="20000"/>
        </a:spcBef>
        <a:spcAft>
          <a:spcPct val="0"/>
        </a:spcAft>
        <a:buChar char="•"/>
        <a:defRPr sz="3400">
          <a:solidFill>
            <a:srgbClr val="7DB0D3"/>
          </a:solidFill>
          <a:latin typeface="Trebuchet MS"/>
          <a:ea typeface="+mn-ea"/>
          <a:cs typeface="Trebuchet MS"/>
        </a:defRPr>
      </a:lvl1pPr>
      <a:lvl2pPr marL="791316" indent="-304352" algn="l" rtl="0" fontAlgn="base">
        <a:spcBef>
          <a:spcPct val="20000"/>
        </a:spcBef>
        <a:spcAft>
          <a:spcPct val="0"/>
        </a:spcAft>
        <a:buChar char="–"/>
        <a:defRPr sz="3000">
          <a:solidFill>
            <a:srgbClr val="6D6763"/>
          </a:solidFill>
          <a:latin typeface="Trebuchet MS"/>
          <a:ea typeface="+mn-ea"/>
          <a:cs typeface="Trebuchet MS"/>
        </a:defRPr>
      </a:lvl2pPr>
      <a:lvl3pPr marL="1217409" indent="-243482" algn="l" rtl="0" fontAlgn="base">
        <a:spcBef>
          <a:spcPct val="20000"/>
        </a:spcBef>
        <a:spcAft>
          <a:spcPct val="0"/>
        </a:spcAft>
        <a:buChar char="•"/>
        <a:defRPr sz="2600">
          <a:solidFill>
            <a:srgbClr val="6D6763"/>
          </a:solidFill>
          <a:latin typeface="Trebuchet MS"/>
          <a:ea typeface="+mn-ea"/>
          <a:cs typeface="Trebuchet MS"/>
        </a:defRPr>
      </a:lvl3pPr>
      <a:lvl4pPr marL="1704373" indent="-243482" algn="l" rtl="0" fontAlgn="base">
        <a:spcBef>
          <a:spcPct val="20000"/>
        </a:spcBef>
        <a:spcAft>
          <a:spcPct val="0"/>
        </a:spcAft>
        <a:buChar char="–"/>
        <a:defRPr sz="2100">
          <a:solidFill>
            <a:srgbClr val="6D6763"/>
          </a:solidFill>
          <a:latin typeface="Trebuchet MS"/>
          <a:ea typeface="+mn-ea"/>
          <a:cs typeface="Trebuchet MS"/>
        </a:defRPr>
      </a:lvl4pPr>
      <a:lvl5pPr marL="2191337" indent="-243482" algn="l" rtl="0" fontAlgn="base">
        <a:spcBef>
          <a:spcPct val="20000"/>
        </a:spcBef>
        <a:spcAft>
          <a:spcPct val="0"/>
        </a:spcAft>
        <a:buChar char="»"/>
        <a:defRPr sz="2100">
          <a:solidFill>
            <a:srgbClr val="6D6763"/>
          </a:solidFill>
          <a:latin typeface="Trebuchet MS"/>
          <a:ea typeface="+mn-ea"/>
          <a:cs typeface="Trebuchet MS"/>
        </a:defRPr>
      </a:lvl5pPr>
      <a:lvl6pPr marL="2678300" indent="-243482" algn="l" rtl="0" fontAlgn="base">
        <a:spcBef>
          <a:spcPct val="20000"/>
        </a:spcBef>
        <a:spcAft>
          <a:spcPct val="0"/>
        </a:spcAft>
        <a:buChar char="»"/>
        <a:defRPr sz="2100">
          <a:solidFill>
            <a:schemeClr val="tx1"/>
          </a:solidFill>
          <a:latin typeface="+mn-lt"/>
          <a:ea typeface="+mn-ea"/>
        </a:defRPr>
      </a:lvl6pPr>
      <a:lvl7pPr marL="3165264" indent="-243482" algn="l" rtl="0" fontAlgn="base">
        <a:spcBef>
          <a:spcPct val="20000"/>
        </a:spcBef>
        <a:spcAft>
          <a:spcPct val="0"/>
        </a:spcAft>
        <a:buChar char="»"/>
        <a:defRPr sz="2100">
          <a:solidFill>
            <a:schemeClr val="tx1"/>
          </a:solidFill>
          <a:latin typeface="+mn-lt"/>
          <a:ea typeface="+mn-ea"/>
        </a:defRPr>
      </a:lvl7pPr>
      <a:lvl8pPr marL="3652228" indent="-243482" algn="l" rtl="0" fontAlgn="base">
        <a:spcBef>
          <a:spcPct val="20000"/>
        </a:spcBef>
        <a:spcAft>
          <a:spcPct val="0"/>
        </a:spcAft>
        <a:buChar char="»"/>
        <a:defRPr sz="2100">
          <a:solidFill>
            <a:schemeClr val="tx1"/>
          </a:solidFill>
          <a:latin typeface="+mn-lt"/>
          <a:ea typeface="+mn-ea"/>
        </a:defRPr>
      </a:lvl8pPr>
      <a:lvl9pPr marL="4139192" indent="-243482" algn="l" rtl="0" fontAlgn="base">
        <a:spcBef>
          <a:spcPct val="20000"/>
        </a:spcBef>
        <a:spcAft>
          <a:spcPct val="0"/>
        </a:spcAft>
        <a:buChar char="»"/>
        <a:defRPr sz="2100">
          <a:solidFill>
            <a:schemeClr val="tx1"/>
          </a:solidFill>
          <a:latin typeface="+mn-lt"/>
          <a:ea typeface="+mn-ea"/>
        </a:defRPr>
      </a:lvl9pPr>
    </p:bodyStyle>
    <p:otherStyle>
      <a:defPPr>
        <a:defRPr lang="nl-NL"/>
      </a:defPPr>
      <a:lvl1pPr marL="0" algn="l" defTabSz="973927" rtl="0" eaLnBrk="1" latinLnBrk="0" hangingPunct="1">
        <a:defRPr sz="1900" kern="1200">
          <a:solidFill>
            <a:schemeClr val="tx1"/>
          </a:solidFill>
          <a:latin typeface="+mn-lt"/>
          <a:ea typeface="+mn-ea"/>
          <a:cs typeface="+mn-cs"/>
        </a:defRPr>
      </a:lvl1pPr>
      <a:lvl2pPr marL="486964" algn="l" defTabSz="973927" rtl="0" eaLnBrk="1" latinLnBrk="0" hangingPunct="1">
        <a:defRPr sz="1900" kern="1200">
          <a:solidFill>
            <a:schemeClr val="tx1"/>
          </a:solidFill>
          <a:latin typeface="+mn-lt"/>
          <a:ea typeface="+mn-ea"/>
          <a:cs typeface="+mn-cs"/>
        </a:defRPr>
      </a:lvl2pPr>
      <a:lvl3pPr marL="973927" algn="l" defTabSz="973927" rtl="0" eaLnBrk="1" latinLnBrk="0" hangingPunct="1">
        <a:defRPr sz="1900" kern="1200">
          <a:solidFill>
            <a:schemeClr val="tx1"/>
          </a:solidFill>
          <a:latin typeface="+mn-lt"/>
          <a:ea typeface="+mn-ea"/>
          <a:cs typeface="+mn-cs"/>
        </a:defRPr>
      </a:lvl3pPr>
      <a:lvl4pPr marL="1460891" algn="l" defTabSz="973927" rtl="0" eaLnBrk="1" latinLnBrk="0" hangingPunct="1">
        <a:defRPr sz="1900" kern="1200">
          <a:solidFill>
            <a:schemeClr val="tx1"/>
          </a:solidFill>
          <a:latin typeface="+mn-lt"/>
          <a:ea typeface="+mn-ea"/>
          <a:cs typeface="+mn-cs"/>
        </a:defRPr>
      </a:lvl4pPr>
      <a:lvl5pPr marL="1947855" algn="l" defTabSz="973927" rtl="0" eaLnBrk="1" latinLnBrk="0" hangingPunct="1">
        <a:defRPr sz="1900" kern="1200">
          <a:solidFill>
            <a:schemeClr val="tx1"/>
          </a:solidFill>
          <a:latin typeface="+mn-lt"/>
          <a:ea typeface="+mn-ea"/>
          <a:cs typeface="+mn-cs"/>
        </a:defRPr>
      </a:lvl5pPr>
      <a:lvl6pPr marL="2434819" algn="l" defTabSz="973927" rtl="0" eaLnBrk="1" latinLnBrk="0" hangingPunct="1">
        <a:defRPr sz="1900" kern="1200">
          <a:solidFill>
            <a:schemeClr val="tx1"/>
          </a:solidFill>
          <a:latin typeface="+mn-lt"/>
          <a:ea typeface="+mn-ea"/>
          <a:cs typeface="+mn-cs"/>
        </a:defRPr>
      </a:lvl6pPr>
      <a:lvl7pPr marL="2921782" algn="l" defTabSz="973927" rtl="0" eaLnBrk="1" latinLnBrk="0" hangingPunct="1">
        <a:defRPr sz="1900" kern="1200">
          <a:solidFill>
            <a:schemeClr val="tx1"/>
          </a:solidFill>
          <a:latin typeface="+mn-lt"/>
          <a:ea typeface="+mn-ea"/>
          <a:cs typeface="+mn-cs"/>
        </a:defRPr>
      </a:lvl7pPr>
      <a:lvl8pPr marL="3408746" algn="l" defTabSz="973927" rtl="0" eaLnBrk="1" latinLnBrk="0" hangingPunct="1">
        <a:defRPr sz="1900" kern="1200">
          <a:solidFill>
            <a:schemeClr val="tx1"/>
          </a:solidFill>
          <a:latin typeface="+mn-lt"/>
          <a:ea typeface="+mn-ea"/>
          <a:cs typeface="+mn-cs"/>
        </a:defRPr>
      </a:lvl8pPr>
      <a:lvl9pPr marL="3895710" algn="l" defTabSz="973927"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80000" y="2160000"/>
            <a:ext cx="8573364" cy="1521748"/>
          </a:xfrm>
        </p:spPr>
        <p:txBody>
          <a:bodyPr lIns="0"/>
          <a:lstStyle/>
          <a:p>
            <a:pPr algn="l"/>
            <a:r>
              <a:rPr lang="nl-NL" dirty="0">
                <a:solidFill>
                  <a:srgbClr val="808080"/>
                </a:solidFill>
              </a:rPr>
              <a:t>TTP WMO/Jeugdhulp Friesland</a:t>
            </a:r>
          </a:p>
        </p:txBody>
      </p:sp>
      <p:sp>
        <p:nvSpPr>
          <p:cNvPr id="3" name="Ondertitel 2"/>
          <p:cNvSpPr>
            <a:spLocks noGrp="1"/>
          </p:cNvSpPr>
          <p:nvPr>
            <p:ph type="subTitle" idx="1"/>
          </p:nvPr>
        </p:nvSpPr>
        <p:spPr>
          <a:xfrm>
            <a:off x="1080000" y="3477642"/>
            <a:ext cx="8067084" cy="1162263"/>
          </a:xfrm>
        </p:spPr>
        <p:txBody>
          <a:bodyPr lIns="0"/>
          <a:lstStyle/>
          <a:p>
            <a:pPr algn="l"/>
            <a:r>
              <a:rPr lang="nl-NL" sz="2400" dirty="0">
                <a:solidFill>
                  <a:srgbClr val="6AB1E2"/>
                </a:solidFill>
              </a:rPr>
              <a:t>Projectplan en status voortgang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4332" y="381298"/>
            <a:ext cx="9217024" cy="1183217"/>
          </a:xfrm>
        </p:spPr>
        <p:txBody>
          <a:bodyPr lIns="0"/>
          <a:lstStyle/>
          <a:p>
            <a:r>
              <a:rPr lang="nl-NL" dirty="0">
                <a:solidFill>
                  <a:srgbClr val="808080"/>
                </a:solidFill>
              </a:rPr>
              <a:t>Vragen/wensen vanuit Enquête</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10</a:t>
            </a:fld>
            <a:endParaRPr lang="en-US"/>
          </a:p>
        </p:txBody>
      </p:sp>
      <p:graphicFrame>
        <p:nvGraphicFramePr>
          <p:cNvPr id="3" name="Tabel 2"/>
          <p:cNvGraphicFramePr>
            <a:graphicFrameLocks noGrp="1"/>
          </p:cNvGraphicFramePr>
          <p:nvPr>
            <p:extLst>
              <p:ext uri="{D42A27DB-BD31-4B8C-83A1-F6EECF244321}">
                <p14:modId xmlns:p14="http://schemas.microsoft.com/office/powerpoint/2010/main" val="4189376813"/>
              </p:ext>
            </p:extLst>
          </p:nvPr>
        </p:nvGraphicFramePr>
        <p:xfrm>
          <a:off x="652363" y="1534898"/>
          <a:ext cx="8547398" cy="5186680"/>
        </p:xfrm>
        <a:graphic>
          <a:graphicData uri="http://schemas.openxmlformats.org/drawingml/2006/table">
            <a:tbl>
              <a:tblPr firstRow="1" bandRow="1">
                <a:tableStyleId>{5C22544A-7EE6-4342-B048-85BDC9FD1C3A}</a:tableStyleId>
              </a:tblPr>
              <a:tblGrid>
                <a:gridCol w="4273699">
                  <a:extLst>
                    <a:ext uri="{9D8B030D-6E8A-4147-A177-3AD203B41FA5}">
                      <a16:colId xmlns:a16="http://schemas.microsoft.com/office/drawing/2014/main" val="1571435561"/>
                    </a:ext>
                  </a:extLst>
                </a:gridCol>
                <a:gridCol w="4273699">
                  <a:extLst>
                    <a:ext uri="{9D8B030D-6E8A-4147-A177-3AD203B41FA5}">
                      <a16:colId xmlns:a16="http://schemas.microsoft.com/office/drawing/2014/main" val="1800633516"/>
                    </a:ext>
                  </a:extLst>
                </a:gridCol>
              </a:tblGrid>
              <a:tr h="370840">
                <a:tc>
                  <a:txBody>
                    <a:bodyPr/>
                    <a:lstStyle/>
                    <a:p>
                      <a:r>
                        <a:rPr lang="nl-NL" sz="1400" dirty="0"/>
                        <a:t>Vraag</a:t>
                      </a:r>
                      <a:endParaRPr lang="nl-NL" sz="1400" dirty="0">
                        <a:solidFill>
                          <a:srgbClr val="6D6763"/>
                        </a:solidFill>
                      </a:endParaRPr>
                    </a:p>
                  </a:txBody>
                  <a:tcPr/>
                </a:tc>
                <a:tc>
                  <a:txBody>
                    <a:bodyPr/>
                    <a:lstStyle/>
                    <a:p>
                      <a:r>
                        <a:rPr lang="nl-NL" sz="1400" dirty="0"/>
                        <a:t>Antwoord / Actie / Wens / Mogelijkheid</a:t>
                      </a:r>
                      <a:endParaRPr lang="nl-NL" sz="1400" dirty="0">
                        <a:solidFill>
                          <a:srgbClr val="6D6763"/>
                        </a:solidFill>
                      </a:endParaRPr>
                    </a:p>
                  </a:txBody>
                  <a:tcPr/>
                </a:tc>
                <a:extLst>
                  <a:ext uri="{0D108BD9-81ED-4DB2-BD59-A6C34878D82A}">
                    <a16:rowId xmlns:a16="http://schemas.microsoft.com/office/drawing/2014/main" val="2438466231"/>
                  </a:ext>
                </a:extLst>
              </a:tr>
              <a:tr h="370840">
                <a:tc>
                  <a:txBody>
                    <a:bodyPr/>
                    <a:lstStyle/>
                    <a:p>
                      <a:pPr marL="0" algn="l" defTabSz="973927" rtl="0" eaLnBrk="1" latinLnBrk="0" hangingPunct="1"/>
                      <a:r>
                        <a:rPr lang="nl-NL" sz="1400" kern="1200" dirty="0">
                          <a:solidFill>
                            <a:srgbClr val="6D6763"/>
                          </a:solidFill>
                          <a:latin typeface="+mn-lt"/>
                          <a:ea typeface="+mn-ea"/>
                          <a:cs typeface="+mn-cs"/>
                        </a:rPr>
                        <a:t>Dat het systeem niet aansluit op het systeem dat wij op dit moment al gebruiken.</a:t>
                      </a:r>
                    </a:p>
                  </a:txBody>
                  <a:tcPr/>
                </a:tc>
                <a:tc>
                  <a:txBody>
                    <a:bodyPr/>
                    <a:lstStyle/>
                    <a:p>
                      <a:pPr marL="0" algn="l" defTabSz="973927" rtl="0" eaLnBrk="1" latinLnBrk="0" hangingPunct="1"/>
                      <a:r>
                        <a:rPr lang="nl-NL" sz="1400" kern="1200" dirty="0">
                          <a:solidFill>
                            <a:srgbClr val="6D6763"/>
                          </a:solidFill>
                          <a:latin typeface="+mn-lt"/>
                          <a:ea typeface="+mn-ea"/>
                          <a:cs typeface="+mn-cs"/>
                        </a:rPr>
                        <a:t>Er zijn verschillende soorten interfaces beschikbaar. Bij onduidelijkheid: Neem contact op voor afstemming.</a:t>
                      </a:r>
                    </a:p>
                  </a:txBody>
                  <a:tcPr/>
                </a:tc>
                <a:extLst>
                  <a:ext uri="{0D108BD9-81ED-4DB2-BD59-A6C34878D82A}">
                    <a16:rowId xmlns:a16="http://schemas.microsoft.com/office/drawing/2014/main" val="2488128311"/>
                  </a:ext>
                </a:extLst>
              </a:tr>
              <a:tr h="370840">
                <a:tc>
                  <a:txBody>
                    <a:bodyPr/>
                    <a:lstStyle/>
                    <a:p>
                      <a:pPr marL="0" algn="l" defTabSz="973927" rtl="0" eaLnBrk="1" latinLnBrk="0" hangingPunct="1"/>
                      <a:r>
                        <a:rPr lang="nl-NL" sz="1400" kern="1200" dirty="0">
                          <a:solidFill>
                            <a:srgbClr val="6D6763"/>
                          </a:solidFill>
                          <a:latin typeface="+mn-lt"/>
                          <a:ea typeface="+mn-ea"/>
                          <a:cs typeface="+mn-cs"/>
                        </a:rPr>
                        <a:t>Het is in ons huidige systeem moeilijk om de informatie over doelrealisatie te verkrijgen</a:t>
                      </a:r>
                    </a:p>
                  </a:txBody>
                  <a:tcPr/>
                </a:tc>
                <a:tc>
                  <a:txBody>
                    <a:bodyPr/>
                    <a:lstStyle/>
                    <a:p>
                      <a:pPr marL="0" algn="l" defTabSz="973927" rtl="0" eaLnBrk="1" latinLnBrk="0" hangingPunct="1"/>
                      <a:r>
                        <a:rPr lang="nl-NL" sz="1400" kern="1200" dirty="0">
                          <a:solidFill>
                            <a:srgbClr val="6D6763"/>
                          </a:solidFill>
                          <a:latin typeface="+mn-lt"/>
                          <a:ea typeface="+mn-ea"/>
                          <a:cs typeface="+mn-cs"/>
                        </a:rPr>
                        <a:t>Overgang naar een nieuw ECD welke deze informatie kan genereren.</a:t>
                      </a:r>
                    </a:p>
                    <a:p>
                      <a:pPr marL="0" algn="l" defTabSz="973927" rtl="0" eaLnBrk="1" latinLnBrk="0" hangingPunct="1"/>
                      <a:r>
                        <a:rPr lang="nl-NL" sz="1400" b="1" kern="1200" dirty="0">
                          <a:solidFill>
                            <a:srgbClr val="6D6763"/>
                          </a:solidFill>
                          <a:latin typeface="+mn-lt"/>
                          <a:ea typeface="+mn-ea"/>
                          <a:cs typeface="+mn-cs"/>
                        </a:rPr>
                        <a:t>Optie</a:t>
                      </a:r>
                      <a:r>
                        <a:rPr lang="nl-NL" sz="1400" kern="1200" dirty="0">
                          <a:solidFill>
                            <a:srgbClr val="6D6763"/>
                          </a:solidFill>
                          <a:latin typeface="+mn-lt"/>
                          <a:ea typeface="+mn-ea"/>
                          <a:cs typeface="+mn-cs"/>
                        </a:rPr>
                        <a:t>: Bijhouden in Excel en op die wijze aanleveren.</a:t>
                      </a:r>
                    </a:p>
                  </a:txBody>
                  <a:tcPr/>
                </a:tc>
                <a:extLst>
                  <a:ext uri="{0D108BD9-81ED-4DB2-BD59-A6C34878D82A}">
                    <a16:rowId xmlns:a16="http://schemas.microsoft.com/office/drawing/2014/main" val="3206158735"/>
                  </a:ext>
                </a:extLst>
              </a:tr>
              <a:tr h="370840">
                <a:tc>
                  <a:txBody>
                    <a:bodyPr/>
                    <a:lstStyle/>
                    <a:p>
                      <a:pPr marL="0" algn="l" defTabSz="973927" rtl="0" eaLnBrk="1" latinLnBrk="0" hangingPunct="1"/>
                      <a:r>
                        <a:rPr lang="nl-NL" sz="1400" kern="1200" dirty="0">
                          <a:solidFill>
                            <a:srgbClr val="6D6763"/>
                          </a:solidFill>
                          <a:latin typeface="+mn-lt"/>
                          <a:ea typeface="+mn-ea"/>
                          <a:cs typeface="+mn-cs"/>
                        </a:rPr>
                        <a:t>Koppeling met de informatie vanuit het ECD van de zorgaanbieder mogelijk maken</a:t>
                      </a:r>
                    </a:p>
                  </a:txBody>
                  <a:tcPr/>
                </a:tc>
                <a:tc>
                  <a:txBody>
                    <a:bodyPr/>
                    <a:lstStyle/>
                    <a:p>
                      <a:pPr marL="0" marR="0" lvl="0" indent="0" algn="l" defTabSz="973927" rtl="0" eaLnBrk="1" fontAlgn="auto" latinLnBrk="0" hangingPunct="1">
                        <a:lnSpc>
                          <a:spcPct val="100000"/>
                        </a:lnSpc>
                        <a:spcBef>
                          <a:spcPts val="0"/>
                        </a:spcBef>
                        <a:spcAft>
                          <a:spcPts val="0"/>
                        </a:spcAft>
                        <a:buClrTx/>
                        <a:buSzTx/>
                        <a:buFontTx/>
                        <a:buNone/>
                        <a:tabLst/>
                        <a:defRPr/>
                      </a:pPr>
                      <a:r>
                        <a:rPr lang="nl-NL" sz="1400" kern="1200" dirty="0">
                          <a:solidFill>
                            <a:srgbClr val="6D6763"/>
                          </a:solidFill>
                          <a:latin typeface="+mn-lt"/>
                          <a:ea typeface="+mn-ea"/>
                          <a:cs typeface="+mn-cs"/>
                        </a:rPr>
                        <a:t>Er zijn verschillende soorten interfaces beschikbaar. Bij onduidelijkheid: Neem contact op voor afstemming.</a:t>
                      </a:r>
                    </a:p>
                  </a:txBody>
                  <a:tcPr/>
                </a:tc>
                <a:extLst>
                  <a:ext uri="{0D108BD9-81ED-4DB2-BD59-A6C34878D82A}">
                    <a16:rowId xmlns:a16="http://schemas.microsoft.com/office/drawing/2014/main" val="898088842"/>
                  </a:ext>
                </a:extLst>
              </a:tr>
              <a:tr h="370840">
                <a:tc>
                  <a:txBody>
                    <a:bodyPr/>
                    <a:lstStyle/>
                    <a:p>
                      <a:pPr marL="0" algn="l" defTabSz="973927" rtl="0" eaLnBrk="1" latinLnBrk="0" hangingPunct="1"/>
                      <a:r>
                        <a:rPr lang="nl-NL" sz="1400" kern="1200" dirty="0">
                          <a:solidFill>
                            <a:srgbClr val="6D6763"/>
                          </a:solidFill>
                          <a:latin typeface="+mn-lt"/>
                          <a:ea typeface="+mn-ea"/>
                          <a:cs typeface="+mn-cs"/>
                        </a:rPr>
                        <a:t>Koppeling met Medicore maatwerk of standaard? Maatwerk is duurder.</a:t>
                      </a:r>
                    </a:p>
                  </a:txBody>
                  <a:tcPr/>
                </a:tc>
                <a:tc>
                  <a:txBody>
                    <a:bodyPr/>
                    <a:lstStyle/>
                    <a:p>
                      <a:pPr marL="0" algn="l" defTabSz="973927" rtl="0" eaLnBrk="1" latinLnBrk="0" hangingPunct="1"/>
                      <a:r>
                        <a:rPr lang="nl-NL" sz="1400" b="1" kern="1200" dirty="0">
                          <a:solidFill>
                            <a:srgbClr val="6D6763"/>
                          </a:solidFill>
                          <a:latin typeface="+mn-lt"/>
                          <a:ea typeface="+mn-ea"/>
                          <a:cs typeface="+mn-cs"/>
                        </a:rPr>
                        <a:t>Optie</a:t>
                      </a:r>
                      <a:r>
                        <a:rPr lang="nl-NL" sz="1400" kern="1200" dirty="0">
                          <a:solidFill>
                            <a:srgbClr val="6D6763"/>
                          </a:solidFill>
                          <a:latin typeface="+mn-lt"/>
                          <a:ea typeface="+mn-ea"/>
                          <a:cs typeface="+mn-cs"/>
                        </a:rPr>
                        <a:t>: Gezamenlijk op trekken naar Medicore</a:t>
                      </a:r>
                    </a:p>
                  </a:txBody>
                  <a:tcPr/>
                </a:tc>
                <a:extLst>
                  <a:ext uri="{0D108BD9-81ED-4DB2-BD59-A6C34878D82A}">
                    <a16:rowId xmlns:a16="http://schemas.microsoft.com/office/drawing/2014/main" val="2306439900"/>
                  </a:ext>
                </a:extLst>
              </a:tr>
              <a:tr h="370840">
                <a:tc>
                  <a:txBody>
                    <a:bodyPr/>
                    <a:lstStyle/>
                    <a:p>
                      <a:pPr marL="0" algn="l" defTabSz="973927" rtl="0" eaLnBrk="1" latinLnBrk="0" hangingPunct="1"/>
                      <a:r>
                        <a:rPr lang="nl-NL" sz="1400" kern="1200" dirty="0">
                          <a:solidFill>
                            <a:srgbClr val="6D6763"/>
                          </a:solidFill>
                          <a:latin typeface="+mn-lt"/>
                          <a:ea typeface="+mn-ea"/>
                          <a:cs typeface="+mn-cs"/>
                        </a:rPr>
                        <a:t>Wij verwachten geen problemen als er technisch goed gekoppeld kan worden. Wel vragen we ons af wie deze financiële kosten draagt voor zowel de bouw als het onderhoud van de koppeling.</a:t>
                      </a:r>
                    </a:p>
                  </a:txBody>
                  <a:tcPr/>
                </a:tc>
                <a:tc>
                  <a:txBody>
                    <a:bodyPr/>
                    <a:lstStyle/>
                    <a:p>
                      <a:pPr marL="0" algn="l" defTabSz="973927" rtl="0" eaLnBrk="1" latinLnBrk="0" hangingPunct="1"/>
                      <a:r>
                        <a:rPr lang="nl-NL" sz="1400" kern="1200" dirty="0">
                          <a:solidFill>
                            <a:srgbClr val="6D6763"/>
                          </a:solidFill>
                          <a:latin typeface="+mn-lt"/>
                          <a:ea typeface="+mn-ea"/>
                          <a:cs typeface="+mn-cs"/>
                        </a:rPr>
                        <a:t>De zorgaanbieder</a:t>
                      </a:r>
                    </a:p>
                  </a:txBody>
                  <a:tcPr/>
                </a:tc>
                <a:extLst>
                  <a:ext uri="{0D108BD9-81ED-4DB2-BD59-A6C34878D82A}">
                    <a16:rowId xmlns:a16="http://schemas.microsoft.com/office/drawing/2014/main" val="1480861078"/>
                  </a:ext>
                </a:extLst>
              </a:tr>
              <a:tr h="370840">
                <a:tc>
                  <a:txBody>
                    <a:bodyPr/>
                    <a:lstStyle/>
                    <a:p>
                      <a:pPr marL="0" algn="l" defTabSz="973927" rtl="0" eaLnBrk="1" latinLnBrk="0" hangingPunct="1"/>
                      <a:r>
                        <a:rPr lang="nl-NL" sz="1400" kern="1200" dirty="0">
                          <a:solidFill>
                            <a:srgbClr val="6D6763"/>
                          </a:solidFill>
                          <a:latin typeface="+mn-lt"/>
                          <a:ea typeface="+mn-ea"/>
                          <a:cs typeface="+mn-cs"/>
                        </a:rPr>
                        <a:t>Wij verwachten dat de huidige ECD-systeem niet compatible is voor de aanlevering van data</a:t>
                      </a:r>
                    </a:p>
                  </a:txBody>
                  <a:tcPr/>
                </a:tc>
                <a:tc>
                  <a:txBody>
                    <a:bodyPr/>
                    <a:lstStyle/>
                    <a:p>
                      <a:pPr marL="0" algn="l" defTabSz="973927" rtl="0" eaLnBrk="1" latinLnBrk="0" hangingPunct="1"/>
                      <a:r>
                        <a:rPr lang="nl-NL" sz="1400" kern="1200" dirty="0">
                          <a:solidFill>
                            <a:srgbClr val="6D6763"/>
                          </a:solidFill>
                          <a:latin typeface="+mn-lt"/>
                          <a:ea typeface="+mn-ea"/>
                          <a:cs typeface="+mn-cs"/>
                        </a:rPr>
                        <a:t>Overgang naar een nieuw ECD welke deze informatie kan genereren.</a:t>
                      </a:r>
                    </a:p>
                    <a:p>
                      <a:pPr marL="0" algn="l" defTabSz="973927" rtl="0" eaLnBrk="1" latinLnBrk="0" hangingPunct="1"/>
                      <a:r>
                        <a:rPr lang="nl-NL" sz="1400" b="1" kern="1200" dirty="0">
                          <a:solidFill>
                            <a:srgbClr val="6D6763"/>
                          </a:solidFill>
                          <a:latin typeface="+mn-lt"/>
                          <a:ea typeface="+mn-ea"/>
                          <a:cs typeface="+mn-cs"/>
                        </a:rPr>
                        <a:t>Optie</a:t>
                      </a:r>
                      <a:r>
                        <a:rPr lang="nl-NL" sz="1400" kern="1200" dirty="0">
                          <a:solidFill>
                            <a:srgbClr val="6D6763"/>
                          </a:solidFill>
                          <a:latin typeface="+mn-lt"/>
                          <a:ea typeface="+mn-ea"/>
                          <a:cs typeface="+mn-cs"/>
                        </a:rPr>
                        <a:t>: Bijhouden in Excel en op die wijze aanleveren.</a:t>
                      </a:r>
                    </a:p>
                  </a:txBody>
                  <a:tcPr/>
                </a:tc>
                <a:extLst>
                  <a:ext uri="{0D108BD9-81ED-4DB2-BD59-A6C34878D82A}">
                    <a16:rowId xmlns:a16="http://schemas.microsoft.com/office/drawing/2014/main" val="4068543601"/>
                  </a:ext>
                </a:extLst>
              </a:tr>
            </a:tbl>
          </a:graphicData>
        </a:graphic>
      </p:graphicFrame>
    </p:spTree>
    <p:extLst>
      <p:ext uri="{BB962C8B-B14F-4D97-AF65-F5344CB8AC3E}">
        <p14:creationId xmlns:p14="http://schemas.microsoft.com/office/powerpoint/2010/main" val="134276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4332" y="381298"/>
            <a:ext cx="9217024" cy="1183217"/>
          </a:xfrm>
        </p:spPr>
        <p:txBody>
          <a:bodyPr lIns="0"/>
          <a:lstStyle/>
          <a:p>
            <a:r>
              <a:rPr lang="nl-NL" dirty="0">
                <a:solidFill>
                  <a:srgbClr val="808080"/>
                </a:solidFill>
              </a:rPr>
              <a:t>Vragen/wensen vanuit Enquête</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11</a:t>
            </a:fld>
            <a:endParaRPr lang="en-US"/>
          </a:p>
        </p:txBody>
      </p:sp>
      <p:graphicFrame>
        <p:nvGraphicFramePr>
          <p:cNvPr id="3" name="Tabel 2"/>
          <p:cNvGraphicFramePr>
            <a:graphicFrameLocks noGrp="1"/>
          </p:cNvGraphicFramePr>
          <p:nvPr>
            <p:extLst>
              <p:ext uri="{D42A27DB-BD31-4B8C-83A1-F6EECF244321}">
                <p14:modId xmlns:p14="http://schemas.microsoft.com/office/powerpoint/2010/main" val="3941049256"/>
              </p:ext>
            </p:extLst>
          </p:nvPr>
        </p:nvGraphicFramePr>
        <p:xfrm>
          <a:off x="652363" y="1534898"/>
          <a:ext cx="8547398" cy="3103880"/>
        </p:xfrm>
        <a:graphic>
          <a:graphicData uri="http://schemas.openxmlformats.org/drawingml/2006/table">
            <a:tbl>
              <a:tblPr firstRow="1" bandRow="1">
                <a:tableStyleId>{5C22544A-7EE6-4342-B048-85BDC9FD1C3A}</a:tableStyleId>
              </a:tblPr>
              <a:tblGrid>
                <a:gridCol w="4273699">
                  <a:extLst>
                    <a:ext uri="{9D8B030D-6E8A-4147-A177-3AD203B41FA5}">
                      <a16:colId xmlns:a16="http://schemas.microsoft.com/office/drawing/2014/main" val="1571435561"/>
                    </a:ext>
                  </a:extLst>
                </a:gridCol>
                <a:gridCol w="4273699">
                  <a:extLst>
                    <a:ext uri="{9D8B030D-6E8A-4147-A177-3AD203B41FA5}">
                      <a16:colId xmlns:a16="http://schemas.microsoft.com/office/drawing/2014/main" val="1800633516"/>
                    </a:ext>
                  </a:extLst>
                </a:gridCol>
              </a:tblGrid>
              <a:tr h="370840">
                <a:tc>
                  <a:txBody>
                    <a:bodyPr/>
                    <a:lstStyle/>
                    <a:p>
                      <a:r>
                        <a:rPr lang="nl-NL" sz="1400" dirty="0"/>
                        <a:t>Vraag</a:t>
                      </a:r>
                      <a:endParaRPr lang="nl-NL" sz="1400" dirty="0">
                        <a:solidFill>
                          <a:srgbClr val="6D6763"/>
                        </a:solidFill>
                      </a:endParaRPr>
                    </a:p>
                  </a:txBody>
                  <a:tcPr/>
                </a:tc>
                <a:tc>
                  <a:txBody>
                    <a:bodyPr/>
                    <a:lstStyle/>
                    <a:p>
                      <a:r>
                        <a:rPr lang="nl-NL" sz="1400" dirty="0"/>
                        <a:t>Antwoord / Actie / Wens / Mogelijkheid</a:t>
                      </a:r>
                      <a:endParaRPr lang="nl-NL" sz="1400" dirty="0">
                        <a:solidFill>
                          <a:srgbClr val="6D6763"/>
                        </a:solidFill>
                      </a:endParaRPr>
                    </a:p>
                  </a:txBody>
                  <a:tcPr/>
                </a:tc>
                <a:extLst>
                  <a:ext uri="{0D108BD9-81ED-4DB2-BD59-A6C34878D82A}">
                    <a16:rowId xmlns:a16="http://schemas.microsoft.com/office/drawing/2014/main" val="2438466231"/>
                  </a:ext>
                </a:extLst>
              </a:tr>
              <a:tr h="370840">
                <a:tc>
                  <a:txBody>
                    <a:bodyPr/>
                    <a:lstStyle/>
                    <a:p>
                      <a:pPr marL="0" algn="l" defTabSz="973927" rtl="0" eaLnBrk="1" latinLnBrk="0" hangingPunct="1"/>
                      <a:r>
                        <a:rPr lang="nl-NL" sz="1400" kern="1200" dirty="0">
                          <a:solidFill>
                            <a:srgbClr val="6D6763"/>
                          </a:solidFill>
                          <a:latin typeface="+mn-lt"/>
                          <a:ea typeface="+mn-ea"/>
                          <a:cs typeface="+mn-cs"/>
                        </a:rPr>
                        <a:t>AVG </a:t>
                      </a:r>
                      <a:r>
                        <a:rPr lang="nl-NL" sz="1400" kern="1200" dirty="0" err="1">
                          <a:solidFill>
                            <a:srgbClr val="6D6763"/>
                          </a:solidFill>
                          <a:latin typeface="+mn-lt"/>
                          <a:ea typeface="+mn-ea"/>
                          <a:cs typeface="+mn-cs"/>
                        </a:rPr>
                        <a:t>Proof</a:t>
                      </a:r>
                      <a:endParaRPr lang="nl-NL" sz="1400" kern="1200" dirty="0">
                        <a:solidFill>
                          <a:srgbClr val="6D6763"/>
                        </a:solidFill>
                        <a:latin typeface="+mn-lt"/>
                        <a:ea typeface="+mn-ea"/>
                        <a:cs typeface="+mn-cs"/>
                      </a:endParaRPr>
                    </a:p>
                  </a:txBody>
                  <a:tcPr/>
                </a:tc>
                <a:tc>
                  <a:txBody>
                    <a:bodyPr/>
                    <a:lstStyle/>
                    <a:p>
                      <a:pPr marL="0" algn="l" defTabSz="973927" rtl="0" eaLnBrk="1" latinLnBrk="0" hangingPunct="1"/>
                      <a:r>
                        <a:rPr lang="nl-NL" sz="1400" kern="1200" dirty="0">
                          <a:solidFill>
                            <a:srgbClr val="6D6763"/>
                          </a:solidFill>
                          <a:latin typeface="+mn-lt"/>
                          <a:ea typeface="+mn-ea"/>
                          <a:cs typeface="+mn-cs"/>
                        </a:rPr>
                        <a:t>Denk aan de toestemmingsverklaring binnen de behandel / begeleidingsovereenkomst</a:t>
                      </a:r>
                    </a:p>
                  </a:txBody>
                  <a:tcPr/>
                </a:tc>
                <a:extLst>
                  <a:ext uri="{0D108BD9-81ED-4DB2-BD59-A6C34878D82A}">
                    <a16:rowId xmlns:a16="http://schemas.microsoft.com/office/drawing/2014/main" val="2488128311"/>
                  </a:ext>
                </a:extLst>
              </a:tr>
              <a:tr h="370840">
                <a:tc>
                  <a:txBody>
                    <a:bodyPr/>
                    <a:lstStyle/>
                    <a:p>
                      <a:pPr marL="0" algn="l" defTabSz="973927" rtl="0" eaLnBrk="1" latinLnBrk="0" hangingPunct="1"/>
                      <a:r>
                        <a:rPr lang="nl-NL" sz="1400" kern="1200" dirty="0">
                          <a:solidFill>
                            <a:srgbClr val="6D6763"/>
                          </a:solidFill>
                          <a:latin typeface="+mn-lt"/>
                          <a:ea typeface="+mn-ea"/>
                          <a:cs typeface="+mn-cs"/>
                        </a:rPr>
                        <a:t>Geen investeringen in additionele ICT</a:t>
                      </a:r>
                    </a:p>
                  </a:txBody>
                  <a:tcPr/>
                </a:tc>
                <a:tc>
                  <a:txBody>
                    <a:bodyPr/>
                    <a:lstStyle/>
                    <a:p>
                      <a:pPr marL="0" algn="l" defTabSz="973927" rtl="0" eaLnBrk="1" latinLnBrk="0" hangingPunct="1"/>
                      <a:r>
                        <a:rPr lang="nl-NL" sz="1400" kern="1200" dirty="0">
                          <a:solidFill>
                            <a:srgbClr val="6D6763"/>
                          </a:solidFill>
                          <a:latin typeface="+mn-lt"/>
                          <a:ea typeface="+mn-ea"/>
                          <a:cs typeface="+mn-cs"/>
                        </a:rPr>
                        <a:t>Kosten zijn voor de zorgaanbieder</a:t>
                      </a:r>
                    </a:p>
                  </a:txBody>
                  <a:tcPr/>
                </a:tc>
                <a:extLst>
                  <a:ext uri="{0D108BD9-81ED-4DB2-BD59-A6C34878D82A}">
                    <a16:rowId xmlns:a16="http://schemas.microsoft.com/office/drawing/2014/main" val="3206158735"/>
                  </a:ext>
                </a:extLst>
              </a:tr>
              <a:tr h="370840">
                <a:tc>
                  <a:txBody>
                    <a:bodyPr/>
                    <a:lstStyle/>
                    <a:p>
                      <a:pPr marL="0" algn="l" defTabSz="973927" rtl="0" eaLnBrk="1" latinLnBrk="0" hangingPunct="1"/>
                      <a:r>
                        <a:rPr lang="nl-NL" sz="1400" kern="1200" dirty="0">
                          <a:solidFill>
                            <a:srgbClr val="6D6763"/>
                          </a:solidFill>
                          <a:latin typeface="+mn-lt"/>
                          <a:ea typeface="+mn-ea"/>
                          <a:cs typeface="+mn-cs"/>
                        </a:rPr>
                        <a:t>Eénvoudige aanlevering van data</a:t>
                      </a:r>
                    </a:p>
                  </a:txBody>
                  <a:tcPr/>
                </a:tc>
                <a:tc>
                  <a:txBody>
                    <a:bodyPr/>
                    <a:lstStyle/>
                    <a:p>
                      <a:pPr marL="0" marR="0" lvl="0" indent="0" algn="l" defTabSz="973927" rtl="0" eaLnBrk="1" fontAlgn="auto" latinLnBrk="0" hangingPunct="1">
                        <a:lnSpc>
                          <a:spcPct val="100000"/>
                        </a:lnSpc>
                        <a:spcBef>
                          <a:spcPts val="0"/>
                        </a:spcBef>
                        <a:spcAft>
                          <a:spcPts val="0"/>
                        </a:spcAft>
                        <a:buClrTx/>
                        <a:buSzTx/>
                        <a:buFontTx/>
                        <a:buNone/>
                        <a:tabLst/>
                        <a:defRPr/>
                      </a:pPr>
                      <a:r>
                        <a:rPr lang="nl-NL" sz="1400" kern="1200" dirty="0">
                          <a:solidFill>
                            <a:srgbClr val="6D6763"/>
                          </a:solidFill>
                          <a:latin typeface="+mn-lt"/>
                          <a:ea typeface="+mn-ea"/>
                          <a:cs typeface="+mn-cs"/>
                        </a:rPr>
                        <a:t>Er zijn verschillende soorten interfaces beschikbaar. Bij onduidelijkheid: Neem contact op voor afstemming.</a:t>
                      </a:r>
                    </a:p>
                  </a:txBody>
                  <a:tcPr/>
                </a:tc>
                <a:extLst>
                  <a:ext uri="{0D108BD9-81ED-4DB2-BD59-A6C34878D82A}">
                    <a16:rowId xmlns:a16="http://schemas.microsoft.com/office/drawing/2014/main" val="898088842"/>
                  </a:ext>
                </a:extLst>
              </a:tr>
              <a:tr h="370840">
                <a:tc>
                  <a:txBody>
                    <a:bodyPr/>
                    <a:lstStyle/>
                    <a:p>
                      <a:pPr marL="0" algn="l" defTabSz="973927" rtl="0" eaLnBrk="1" latinLnBrk="0" hangingPunct="1"/>
                      <a:endParaRPr lang="nl-NL" sz="1400" kern="1200" dirty="0">
                        <a:solidFill>
                          <a:srgbClr val="6D6763"/>
                        </a:solidFill>
                        <a:latin typeface="+mn-lt"/>
                        <a:ea typeface="+mn-ea"/>
                        <a:cs typeface="+mn-cs"/>
                      </a:endParaRPr>
                    </a:p>
                  </a:txBody>
                  <a:tcPr/>
                </a:tc>
                <a:tc>
                  <a:txBody>
                    <a:bodyPr/>
                    <a:lstStyle/>
                    <a:p>
                      <a:pPr marL="0" algn="l" defTabSz="973927" rtl="0" eaLnBrk="1" latinLnBrk="0" hangingPunct="1"/>
                      <a:endParaRPr lang="nl-NL" sz="1400" kern="1200" dirty="0">
                        <a:solidFill>
                          <a:srgbClr val="6D6763"/>
                        </a:solidFill>
                        <a:latin typeface="+mn-lt"/>
                        <a:ea typeface="+mn-ea"/>
                        <a:cs typeface="+mn-cs"/>
                      </a:endParaRPr>
                    </a:p>
                  </a:txBody>
                  <a:tcPr/>
                </a:tc>
                <a:extLst>
                  <a:ext uri="{0D108BD9-81ED-4DB2-BD59-A6C34878D82A}">
                    <a16:rowId xmlns:a16="http://schemas.microsoft.com/office/drawing/2014/main" val="2306439900"/>
                  </a:ext>
                </a:extLst>
              </a:tr>
              <a:tr h="370840">
                <a:tc>
                  <a:txBody>
                    <a:bodyPr/>
                    <a:lstStyle/>
                    <a:p>
                      <a:pPr marL="0" algn="l" defTabSz="973927" rtl="0" eaLnBrk="1" latinLnBrk="0" hangingPunct="1"/>
                      <a:endParaRPr lang="nl-NL" sz="1400" kern="1200" dirty="0">
                        <a:solidFill>
                          <a:srgbClr val="6D6763"/>
                        </a:solidFill>
                        <a:latin typeface="+mn-lt"/>
                        <a:ea typeface="+mn-ea"/>
                        <a:cs typeface="+mn-cs"/>
                      </a:endParaRPr>
                    </a:p>
                  </a:txBody>
                  <a:tcPr/>
                </a:tc>
                <a:tc>
                  <a:txBody>
                    <a:bodyPr/>
                    <a:lstStyle/>
                    <a:p>
                      <a:pPr marL="0" algn="l" defTabSz="973927" rtl="0" eaLnBrk="1" latinLnBrk="0" hangingPunct="1"/>
                      <a:endParaRPr lang="nl-NL" sz="1400" kern="1200" dirty="0">
                        <a:solidFill>
                          <a:srgbClr val="6D6763"/>
                        </a:solidFill>
                        <a:latin typeface="+mn-lt"/>
                        <a:ea typeface="+mn-ea"/>
                        <a:cs typeface="+mn-cs"/>
                      </a:endParaRPr>
                    </a:p>
                  </a:txBody>
                  <a:tcPr/>
                </a:tc>
                <a:extLst>
                  <a:ext uri="{0D108BD9-81ED-4DB2-BD59-A6C34878D82A}">
                    <a16:rowId xmlns:a16="http://schemas.microsoft.com/office/drawing/2014/main" val="1480861078"/>
                  </a:ext>
                </a:extLst>
              </a:tr>
              <a:tr h="370840">
                <a:tc>
                  <a:txBody>
                    <a:bodyPr/>
                    <a:lstStyle/>
                    <a:p>
                      <a:pPr marL="0" algn="l" defTabSz="973927" rtl="0" eaLnBrk="1" latinLnBrk="0" hangingPunct="1"/>
                      <a:endParaRPr lang="nl-NL" sz="1400" kern="1200" dirty="0">
                        <a:solidFill>
                          <a:srgbClr val="6D6763"/>
                        </a:solidFill>
                        <a:latin typeface="+mn-lt"/>
                        <a:ea typeface="+mn-ea"/>
                        <a:cs typeface="+mn-cs"/>
                      </a:endParaRPr>
                    </a:p>
                  </a:txBody>
                  <a:tcPr/>
                </a:tc>
                <a:tc>
                  <a:txBody>
                    <a:bodyPr/>
                    <a:lstStyle/>
                    <a:p>
                      <a:pPr marL="0" algn="l" defTabSz="973927" rtl="0" eaLnBrk="1" latinLnBrk="0" hangingPunct="1"/>
                      <a:endParaRPr lang="nl-NL" sz="1400" kern="1200" dirty="0">
                        <a:solidFill>
                          <a:srgbClr val="6D6763"/>
                        </a:solidFill>
                        <a:latin typeface="+mn-lt"/>
                        <a:ea typeface="+mn-ea"/>
                        <a:cs typeface="+mn-cs"/>
                      </a:endParaRPr>
                    </a:p>
                  </a:txBody>
                  <a:tcPr/>
                </a:tc>
                <a:extLst>
                  <a:ext uri="{0D108BD9-81ED-4DB2-BD59-A6C34878D82A}">
                    <a16:rowId xmlns:a16="http://schemas.microsoft.com/office/drawing/2014/main" val="4068543601"/>
                  </a:ext>
                </a:extLst>
              </a:tr>
            </a:tbl>
          </a:graphicData>
        </a:graphic>
      </p:graphicFrame>
    </p:spTree>
    <p:extLst>
      <p:ext uri="{BB962C8B-B14F-4D97-AF65-F5344CB8AC3E}">
        <p14:creationId xmlns:p14="http://schemas.microsoft.com/office/powerpoint/2010/main" val="3249150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4200" y="381298"/>
            <a:ext cx="6905028" cy="1183217"/>
          </a:xfrm>
        </p:spPr>
        <p:txBody>
          <a:bodyPr lIns="0"/>
          <a:lstStyle/>
          <a:p>
            <a:r>
              <a:rPr lang="nl-NL" sz="3200" dirty="0">
                <a:solidFill>
                  <a:srgbClr val="808080"/>
                </a:solidFill>
              </a:rPr>
              <a:t>Demo Gemeenteportaal</a:t>
            </a: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12</a:t>
            </a:fld>
            <a:endParaRPr lang="en-US"/>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308" y="1873192"/>
            <a:ext cx="4392177" cy="4855710"/>
          </a:xfrm>
          <a:prstGeom prst="rect">
            <a:avLst/>
          </a:prstGeom>
        </p:spPr>
      </p:pic>
      <p:sp>
        <p:nvSpPr>
          <p:cNvPr id="9" name="Tekstvak 8"/>
          <p:cNvSpPr txBox="1"/>
          <p:nvPr/>
        </p:nvSpPr>
        <p:spPr>
          <a:xfrm>
            <a:off x="4684811" y="1726984"/>
            <a:ext cx="5112569" cy="3124813"/>
          </a:xfrm>
          <a:prstGeom prst="rect">
            <a:avLst/>
          </a:prstGeom>
          <a:noFill/>
        </p:spPr>
        <p:txBody>
          <a:bodyPr wrap="square" lIns="0" tIns="48696" rIns="97393" bIns="48696" rtlCol="0">
            <a:spAutoFit/>
          </a:bodyPr>
          <a:lstStyle/>
          <a:p>
            <a:pPr>
              <a:lnSpc>
                <a:spcPts val="2450"/>
              </a:lnSpc>
              <a:spcAft>
                <a:spcPts val="600"/>
              </a:spcAft>
              <a:tabLst>
                <a:tab pos="385513" algn="l"/>
              </a:tabLst>
            </a:pPr>
            <a:r>
              <a:rPr lang="nl-NL" sz="1900" dirty="0">
                <a:solidFill>
                  <a:srgbClr val="6D6763"/>
                </a:solidFill>
                <a:latin typeface="Trebuchet MS"/>
                <a:cs typeface="Trebuchet MS"/>
              </a:rPr>
              <a:t>Uitgangspunt is een zinvol gesprek over resultaten. </a:t>
            </a:r>
          </a:p>
          <a:p>
            <a:pPr>
              <a:lnSpc>
                <a:spcPts val="2450"/>
              </a:lnSpc>
              <a:spcAft>
                <a:spcPts val="600"/>
              </a:spcAft>
              <a:tabLst>
                <a:tab pos="385513" algn="l"/>
              </a:tabLst>
            </a:pPr>
            <a:endParaRPr lang="nl-NL" sz="1900" dirty="0">
              <a:solidFill>
                <a:srgbClr val="6D6763"/>
              </a:solidFill>
              <a:latin typeface="Trebuchet MS"/>
              <a:cs typeface="Trebuchet MS"/>
            </a:endParaRP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Inloggen</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Tonen informatie (filters / rapportage)</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Inlezen bestanden</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Verschil Zorgaanbieder / Gemeente view</a:t>
            </a:r>
          </a:p>
          <a:p>
            <a:pPr>
              <a:lnSpc>
                <a:spcPts val="2450"/>
              </a:lnSpc>
              <a:spcAft>
                <a:spcPts val="600"/>
              </a:spcAft>
              <a:tabLst>
                <a:tab pos="385513" algn="l"/>
              </a:tabLst>
            </a:pPr>
            <a:r>
              <a:rPr lang="nl-NL" sz="1900" dirty="0">
                <a:solidFill>
                  <a:srgbClr val="6D6763"/>
                </a:solidFill>
                <a:latin typeface="Trebuchet MS"/>
                <a:cs typeface="Trebuchet MS"/>
              </a:rPr>
              <a:t> </a:t>
            </a:r>
          </a:p>
        </p:txBody>
      </p:sp>
    </p:spTree>
    <p:extLst>
      <p:ext uri="{BB962C8B-B14F-4D97-AF65-F5344CB8AC3E}">
        <p14:creationId xmlns:p14="http://schemas.microsoft.com/office/powerpoint/2010/main" val="195743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8388" y="381298"/>
            <a:ext cx="8928992" cy="1183217"/>
          </a:xfrm>
        </p:spPr>
        <p:txBody>
          <a:bodyPr lIns="0"/>
          <a:lstStyle/>
          <a:p>
            <a:r>
              <a:rPr lang="nl-NL" dirty="0">
                <a:solidFill>
                  <a:srgbClr val="808080"/>
                </a:solidFill>
              </a:rPr>
              <a:t>Afstemming hoe data aanleveren</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13</a:t>
            </a:fld>
            <a:endParaRPr lang="en-US"/>
          </a:p>
        </p:txBody>
      </p:sp>
      <p:sp>
        <p:nvSpPr>
          <p:cNvPr id="8" name="Tekstvak 7"/>
          <p:cNvSpPr txBox="1"/>
          <p:nvPr/>
        </p:nvSpPr>
        <p:spPr>
          <a:xfrm>
            <a:off x="652364" y="1749450"/>
            <a:ext cx="8069308" cy="3201757"/>
          </a:xfrm>
          <a:prstGeom prst="rect">
            <a:avLst/>
          </a:prstGeom>
          <a:noFill/>
        </p:spPr>
        <p:txBody>
          <a:bodyPr wrap="square" lIns="0" tIns="48696" rIns="97393" bIns="48696" rtlCol="0">
            <a:spAutoFit/>
          </a:bodyPr>
          <a:lstStyle/>
          <a:p>
            <a:pPr marL="457200" indent="-4572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Uitkomsten: Excel interface</a:t>
            </a:r>
          </a:p>
          <a:p>
            <a:pPr marL="457200" indent="-4572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Uitkomsten: XML interface</a:t>
            </a:r>
          </a:p>
          <a:p>
            <a:pPr marL="457200" indent="-4572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Geautomatiseerd / Handmatig</a:t>
            </a:r>
          </a:p>
          <a:p>
            <a:pPr marL="457200" indent="-4572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EPD data via SDF</a:t>
            </a:r>
          </a:p>
          <a:p>
            <a:pPr marL="457200" indent="-457200">
              <a:lnSpc>
                <a:spcPts val="2450"/>
              </a:lnSpc>
              <a:spcAft>
                <a:spcPts val="600"/>
              </a:spcAft>
              <a:buFont typeface="Wingdings" panose="05000000000000000000" pitchFamily="2" charset="2"/>
              <a:buChar char="Ø"/>
              <a:tabLst>
                <a:tab pos="385513" algn="l"/>
              </a:tabLst>
            </a:pPr>
            <a:endParaRPr lang="nl-NL" sz="1900" dirty="0">
              <a:solidFill>
                <a:srgbClr val="6D6763"/>
              </a:solidFill>
              <a:latin typeface="Trebuchet MS"/>
              <a:cs typeface="Trebuchet MS"/>
            </a:endParaRPr>
          </a:p>
          <a:p>
            <a:pPr marL="457200" indent="-4572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Nog geen data ontvangen</a:t>
            </a:r>
          </a:p>
          <a:p>
            <a:pPr marL="457200" indent="-457200">
              <a:lnSpc>
                <a:spcPts val="2450"/>
              </a:lnSpc>
              <a:spcAft>
                <a:spcPts val="600"/>
              </a:spcAft>
              <a:buFont typeface="Wingdings" panose="05000000000000000000" pitchFamily="2" charset="2"/>
              <a:buChar char="Ø"/>
              <a:tabLst>
                <a:tab pos="385513" algn="l"/>
              </a:tabLst>
            </a:pPr>
            <a:endParaRPr lang="nl-NL" sz="1900" dirty="0">
              <a:solidFill>
                <a:srgbClr val="6D6763"/>
              </a:solidFill>
              <a:latin typeface="Trebuchet MS"/>
              <a:cs typeface="Trebuchet MS"/>
            </a:endParaRPr>
          </a:p>
          <a:p>
            <a:pPr marL="457200" indent="-4572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Wat kunnen we doen om dit te realiseren</a:t>
            </a:r>
          </a:p>
        </p:txBody>
      </p:sp>
    </p:spTree>
    <p:extLst>
      <p:ext uri="{BB962C8B-B14F-4D97-AF65-F5344CB8AC3E}">
        <p14:creationId xmlns:p14="http://schemas.microsoft.com/office/powerpoint/2010/main" val="3566028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6184948" cy="1183217"/>
          </a:xfrm>
        </p:spPr>
        <p:txBody>
          <a:bodyPr lIns="0"/>
          <a:lstStyle/>
          <a:p>
            <a:pPr algn="l"/>
            <a:r>
              <a:rPr lang="nl-NL" dirty="0">
                <a:solidFill>
                  <a:srgbClr val="808080"/>
                </a:solidFill>
              </a:rPr>
              <a:t>Contact</a:t>
            </a:r>
          </a:p>
        </p:txBody>
      </p:sp>
      <p:sp>
        <p:nvSpPr>
          <p:cNvPr id="4" name="Tijdelijke aanduiding voor datum 3"/>
          <p:cNvSpPr>
            <a:spLocks noGrp="1"/>
          </p:cNvSpPr>
          <p:nvPr>
            <p:ph type="dt" sz="half" idx="10"/>
          </p:nvPr>
        </p:nvSpPr>
        <p:spPr/>
        <p:txBody>
          <a:bodyPr/>
          <a:lstStyle/>
          <a:p>
            <a:fld id="{815868B6-E9A3-4844-B88C-881122759726}" type="datetime1">
              <a:rPr lang="nl-NL" smtClean="0"/>
              <a:t>26-10-2018</a:t>
            </a:fld>
            <a:endParaRPr lang="en-US"/>
          </a:p>
        </p:txBody>
      </p:sp>
      <p:sp>
        <p:nvSpPr>
          <p:cNvPr id="5" name="Tijdelijke aanduiding voor voettekst 4"/>
          <p:cNvSpPr>
            <a:spLocks noGrp="1"/>
          </p:cNvSpPr>
          <p:nvPr>
            <p:ph type="ftr" sz="quarter" idx="11"/>
          </p:nvPr>
        </p:nvSpPr>
        <p:spPr/>
        <p:txBody>
          <a:bodyPr/>
          <a:lstStyle/>
          <a:p>
            <a:r>
              <a:rPr lang="en-US" dirty="0" err="1"/>
              <a:t>InfinitCare</a:t>
            </a:r>
            <a:r>
              <a:rPr lang="en-US" dirty="0"/>
              <a:t> - SAM </a:t>
            </a:r>
            <a:r>
              <a:rPr lang="en-US" dirty="0" err="1"/>
              <a:t>presentatie</a:t>
            </a:r>
            <a:endParaRPr lang="en-US" dirty="0"/>
          </a:p>
        </p:txBody>
      </p:sp>
      <p:sp>
        <p:nvSpPr>
          <p:cNvPr id="11" name="Tijdelijke aanduiding voor dianummer 10"/>
          <p:cNvSpPr>
            <a:spLocks noGrp="1"/>
          </p:cNvSpPr>
          <p:nvPr>
            <p:ph type="sldNum" sz="quarter" idx="12"/>
          </p:nvPr>
        </p:nvSpPr>
        <p:spPr/>
        <p:txBody>
          <a:bodyPr/>
          <a:lstStyle/>
          <a:p>
            <a:fld id="{4A199446-5E8D-4359-8595-9B761EC2FC9E}" type="slidenum">
              <a:rPr lang="en-US" smtClean="0"/>
              <a:pPr/>
              <a:t>14</a:t>
            </a:fld>
            <a:endParaRPr lang="en-US"/>
          </a:p>
        </p:txBody>
      </p:sp>
      <p:sp>
        <p:nvSpPr>
          <p:cNvPr id="9" name="Tekstvak 13"/>
          <p:cNvSpPr txBox="1"/>
          <p:nvPr/>
        </p:nvSpPr>
        <p:spPr>
          <a:xfrm>
            <a:off x="1080000" y="2160000"/>
            <a:ext cx="8147108" cy="2804212"/>
          </a:xfrm>
          <a:prstGeom prst="rect">
            <a:avLst/>
          </a:prstGeom>
          <a:noFill/>
        </p:spPr>
        <p:txBody>
          <a:bodyPr wrap="square" lIns="0" tIns="48696" rIns="97393" bIns="48696" rtlCol="0">
            <a:spAutoFit/>
          </a:bodyPr>
          <a:lstStyle/>
          <a:p>
            <a:pPr>
              <a:lnSpc>
                <a:spcPts val="2450"/>
              </a:lnSpc>
              <a:spcAft>
                <a:spcPts val="600"/>
              </a:spcAft>
              <a:tabLst>
                <a:tab pos="385513" algn="l"/>
              </a:tabLst>
            </a:pPr>
            <a:r>
              <a:rPr lang="nl-NL" sz="1900" b="1" dirty="0">
                <a:solidFill>
                  <a:srgbClr val="6D6763"/>
                </a:solidFill>
                <a:latin typeface="Trebuchet MS"/>
                <a:cs typeface="Trebuchet MS"/>
              </a:rPr>
              <a:t>Han Laarhuis</a:t>
            </a:r>
          </a:p>
          <a:p>
            <a:pPr>
              <a:lnSpc>
                <a:spcPts val="2450"/>
              </a:lnSpc>
              <a:spcAft>
                <a:spcPts val="600"/>
              </a:spcAft>
              <a:tabLst>
                <a:tab pos="385513" algn="l"/>
              </a:tabLst>
            </a:pPr>
            <a:r>
              <a:rPr lang="nl-NL" sz="1900" dirty="0">
                <a:solidFill>
                  <a:srgbClr val="6D6763"/>
                </a:solidFill>
                <a:latin typeface="Trebuchet MS"/>
                <a:cs typeface="Trebuchet MS"/>
              </a:rPr>
              <a:t>06 55770473</a:t>
            </a:r>
          </a:p>
          <a:p>
            <a:pPr>
              <a:lnSpc>
                <a:spcPts val="2450"/>
              </a:lnSpc>
              <a:spcAft>
                <a:spcPts val="600"/>
              </a:spcAft>
              <a:tabLst>
                <a:tab pos="385513" algn="l"/>
              </a:tabLst>
            </a:pPr>
            <a:r>
              <a:rPr lang="nl-NL" sz="1900" dirty="0">
                <a:solidFill>
                  <a:srgbClr val="83C3E5"/>
                </a:solidFill>
                <a:latin typeface="Trebuchet MS"/>
                <a:cs typeface="Trebuchet MS"/>
              </a:rPr>
              <a:t>Han.Laarhuis@InfinitCare.com </a:t>
            </a:r>
          </a:p>
          <a:p>
            <a:pPr>
              <a:lnSpc>
                <a:spcPts val="2450"/>
              </a:lnSpc>
              <a:spcAft>
                <a:spcPts val="600"/>
              </a:spcAft>
              <a:tabLst>
                <a:tab pos="385513" algn="l"/>
              </a:tabLst>
            </a:pPr>
            <a:endParaRPr lang="nl-NL" sz="1900" dirty="0">
              <a:solidFill>
                <a:srgbClr val="6D6763"/>
              </a:solidFill>
              <a:latin typeface="Trebuchet MS"/>
              <a:cs typeface="Trebuchet MS"/>
            </a:endParaRPr>
          </a:p>
          <a:p>
            <a:pPr>
              <a:lnSpc>
                <a:spcPts val="2450"/>
              </a:lnSpc>
              <a:spcAft>
                <a:spcPts val="600"/>
              </a:spcAft>
              <a:tabLst>
                <a:tab pos="385513" algn="l"/>
              </a:tabLst>
            </a:pPr>
            <a:r>
              <a:rPr lang="nl-NL" sz="1900" b="1" dirty="0">
                <a:solidFill>
                  <a:srgbClr val="6D6763"/>
                </a:solidFill>
                <a:latin typeface="Trebuchet MS"/>
                <a:cs typeface="Trebuchet MS"/>
              </a:rPr>
              <a:t>InfinitCare</a:t>
            </a:r>
          </a:p>
          <a:p>
            <a:pPr>
              <a:lnSpc>
                <a:spcPts val="2450"/>
              </a:lnSpc>
              <a:spcAft>
                <a:spcPts val="600"/>
              </a:spcAft>
              <a:tabLst>
                <a:tab pos="385513" algn="l"/>
              </a:tabLst>
            </a:pPr>
            <a:r>
              <a:rPr lang="nl-NL" sz="1900" dirty="0">
                <a:solidFill>
                  <a:srgbClr val="83C3E5"/>
                </a:solidFill>
                <a:latin typeface="Trebuchet MS"/>
                <a:cs typeface="Trebuchet MS"/>
              </a:rPr>
              <a:t>www.InfinitCare.com </a:t>
            </a:r>
          </a:p>
          <a:p>
            <a:pPr>
              <a:lnSpc>
                <a:spcPts val="2450"/>
              </a:lnSpc>
              <a:spcAft>
                <a:spcPts val="600"/>
              </a:spcAft>
              <a:tabLst>
                <a:tab pos="385513" algn="l"/>
              </a:tabLst>
            </a:pPr>
            <a:r>
              <a:rPr lang="nl-NL" sz="1900" dirty="0">
                <a:solidFill>
                  <a:srgbClr val="6D6763"/>
                </a:solidFill>
                <a:latin typeface="Trebuchet MS"/>
                <a:cs typeface="Trebuchet MS"/>
              </a:rPr>
              <a:t>030 2040219</a:t>
            </a:r>
          </a:p>
        </p:txBody>
      </p:sp>
    </p:spTree>
    <p:extLst>
      <p:ext uri="{BB962C8B-B14F-4D97-AF65-F5344CB8AC3E}">
        <p14:creationId xmlns:p14="http://schemas.microsoft.com/office/powerpoint/2010/main" val="150011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76500" y="381298"/>
            <a:ext cx="6184948" cy="1183217"/>
          </a:xfrm>
        </p:spPr>
        <p:txBody>
          <a:bodyPr lIns="0"/>
          <a:lstStyle/>
          <a:p>
            <a:r>
              <a:rPr lang="nl-NL" dirty="0">
                <a:solidFill>
                  <a:srgbClr val="808080"/>
                </a:solidFill>
                <a:latin typeface="Trebuchet MS"/>
                <a:cs typeface="Trebuchet MS"/>
              </a:rPr>
              <a:t>Agenda</a:t>
            </a: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2</a:t>
            </a:fld>
            <a:endParaRPr lang="en-US"/>
          </a:p>
        </p:txBody>
      </p:sp>
      <p:sp>
        <p:nvSpPr>
          <p:cNvPr id="24" name="Tekstvak 11"/>
          <p:cNvSpPr txBox="1"/>
          <p:nvPr/>
        </p:nvSpPr>
        <p:spPr>
          <a:xfrm>
            <a:off x="652364" y="1749450"/>
            <a:ext cx="5832648" cy="2688796"/>
          </a:xfrm>
          <a:prstGeom prst="rect">
            <a:avLst/>
          </a:prstGeom>
          <a:noFill/>
        </p:spPr>
        <p:txBody>
          <a:bodyPr wrap="square" lIns="0" tIns="48696" rIns="97393" bIns="48696" rtlCol="0">
            <a:spAutoFit/>
          </a:bodyPr>
          <a:lstStyle/>
          <a:p>
            <a:pPr marL="342900" indent="-342900" defTabSz="101451">
              <a:lnSpc>
                <a:spcPts val="2556"/>
              </a:lnSpc>
              <a:spcAft>
                <a:spcPts val="1800"/>
              </a:spcAft>
              <a:buFont typeface="Wingdings" panose="05000000000000000000" pitchFamily="2" charset="2"/>
              <a:buChar char="Ø"/>
            </a:pPr>
            <a:r>
              <a:rPr lang="nl-NL" sz="2000" dirty="0">
                <a:solidFill>
                  <a:srgbClr val="6D6763"/>
                </a:solidFill>
                <a:latin typeface="Trebuchet MS"/>
                <a:cs typeface="Trebuchet MS"/>
              </a:rPr>
              <a:t>Stand van Zaken</a:t>
            </a:r>
          </a:p>
          <a:p>
            <a:pPr marL="342900" indent="-342900" defTabSz="101451">
              <a:lnSpc>
                <a:spcPts val="2556"/>
              </a:lnSpc>
              <a:spcAft>
                <a:spcPts val="1800"/>
              </a:spcAft>
              <a:buFont typeface="Wingdings" panose="05000000000000000000" pitchFamily="2" charset="2"/>
              <a:buChar char="Ø"/>
            </a:pPr>
            <a:r>
              <a:rPr lang="nl-NL" sz="2000" dirty="0">
                <a:solidFill>
                  <a:srgbClr val="6D6763"/>
                </a:solidFill>
                <a:latin typeface="Trebuchet MS"/>
                <a:cs typeface="Trebuchet MS"/>
              </a:rPr>
              <a:t>Vragen uit enquête / eerdere sessies</a:t>
            </a:r>
          </a:p>
          <a:p>
            <a:pPr marL="342900" indent="-342900" defTabSz="101451">
              <a:lnSpc>
                <a:spcPts val="2556"/>
              </a:lnSpc>
              <a:spcAft>
                <a:spcPts val="1800"/>
              </a:spcAft>
              <a:buFont typeface="Wingdings" panose="05000000000000000000" pitchFamily="2" charset="2"/>
              <a:buChar char="Ø"/>
            </a:pPr>
            <a:r>
              <a:rPr lang="nl-NL" sz="2000" dirty="0">
                <a:solidFill>
                  <a:srgbClr val="6D6763"/>
                </a:solidFill>
                <a:latin typeface="Trebuchet MS"/>
                <a:cs typeface="Trebuchet MS"/>
              </a:rPr>
              <a:t>Demo Gemeenteportaal</a:t>
            </a:r>
          </a:p>
          <a:p>
            <a:pPr marL="342900" indent="-342900" defTabSz="101451">
              <a:lnSpc>
                <a:spcPts val="2556"/>
              </a:lnSpc>
              <a:spcAft>
                <a:spcPts val="1800"/>
              </a:spcAft>
              <a:buFont typeface="Wingdings" panose="05000000000000000000" pitchFamily="2" charset="2"/>
              <a:buChar char="Ø"/>
            </a:pPr>
            <a:r>
              <a:rPr lang="nl-NL" sz="2000" dirty="0">
                <a:solidFill>
                  <a:srgbClr val="6D6763"/>
                </a:solidFill>
                <a:latin typeface="Trebuchet MS"/>
                <a:cs typeface="Trebuchet MS"/>
              </a:rPr>
              <a:t>Afstemming hoe data aan te leveren</a:t>
            </a:r>
          </a:p>
          <a:p>
            <a:pPr marL="342900" indent="-342900" defTabSz="101451">
              <a:lnSpc>
                <a:spcPts val="2556"/>
              </a:lnSpc>
              <a:spcAft>
                <a:spcPts val="1800"/>
              </a:spcAft>
              <a:buFont typeface="Wingdings" panose="05000000000000000000" pitchFamily="2" charset="2"/>
              <a:buChar char="Ø"/>
            </a:pPr>
            <a:r>
              <a:rPr lang="nl-NL" sz="2000" dirty="0">
                <a:solidFill>
                  <a:srgbClr val="6D6763"/>
                </a:solidFill>
                <a:latin typeface="Trebuchet MS"/>
                <a:cs typeface="Trebuchet MS"/>
              </a:rPr>
              <a:t>Afronding</a:t>
            </a:r>
          </a:p>
        </p:txBody>
      </p:sp>
    </p:spTree>
    <p:extLst>
      <p:ext uri="{BB962C8B-B14F-4D97-AF65-F5344CB8AC3E}">
        <p14:creationId xmlns:p14="http://schemas.microsoft.com/office/powerpoint/2010/main" val="181887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4332" y="422217"/>
            <a:ext cx="9217024" cy="1183217"/>
          </a:xfrm>
        </p:spPr>
        <p:txBody>
          <a:bodyPr lIns="0"/>
          <a:lstStyle/>
          <a:p>
            <a:r>
              <a:rPr lang="nl-NL" dirty="0">
                <a:solidFill>
                  <a:srgbClr val="808080"/>
                </a:solidFill>
              </a:rPr>
              <a:t>Projectplan TTP WMO/Jeugdhulp</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3</a:t>
            </a:fld>
            <a:endParaRPr lang="en-US"/>
          </a:p>
        </p:txBody>
      </p:sp>
      <p:sp>
        <p:nvSpPr>
          <p:cNvPr id="10" name="Tekstvak 9"/>
          <p:cNvSpPr txBox="1"/>
          <p:nvPr/>
        </p:nvSpPr>
        <p:spPr>
          <a:xfrm>
            <a:off x="652364" y="1726984"/>
            <a:ext cx="8069308" cy="895741"/>
          </a:xfrm>
          <a:prstGeom prst="rect">
            <a:avLst/>
          </a:prstGeom>
          <a:noFill/>
        </p:spPr>
        <p:txBody>
          <a:bodyPr wrap="square" lIns="0" tIns="48696" rIns="97393" bIns="48696" rtlCol="0">
            <a:spAutoFit/>
          </a:bodyPr>
          <a:lstStyle/>
          <a:p>
            <a:pPr algn="ctr">
              <a:lnSpc>
                <a:spcPts val="2450"/>
              </a:lnSpc>
              <a:spcBef>
                <a:spcPts val="600"/>
              </a:spcBef>
              <a:spcAft>
                <a:spcPts val="600"/>
              </a:spcAft>
              <a:tabLst>
                <a:tab pos="385513" algn="l"/>
              </a:tabLst>
            </a:pPr>
            <a:r>
              <a:rPr lang="nl-NL" sz="2800" dirty="0">
                <a:solidFill>
                  <a:srgbClr val="6D6763"/>
                </a:solidFill>
                <a:latin typeface="Trebuchet MS"/>
                <a:cs typeface="Trebuchet MS"/>
              </a:rPr>
              <a:t>Faciliteren zinvol gesprek over </a:t>
            </a:r>
          </a:p>
          <a:p>
            <a:pPr algn="ctr">
              <a:lnSpc>
                <a:spcPts val="2450"/>
              </a:lnSpc>
              <a:spcBef>
                <a:spcPts val="600"/>
              </a:spcBef>
              <a:spcAft>
                <a:spcPts val="600"/>
              </a:spcAft>
              <a:tabLst>
                <a:tab pos="385513" algn="l"/>
              </a:tabLst>
            </a:pPr>
            <a:r>
              <a:rPr lang="nl-NL" sz="2800" dirty="0">
                <a:solidFill>
                  <a:srgbClr val="6D6763"/>
                </a:solidFill>
                <a:latin typeface="Trebuchet MS"/>
                <a:cs typeface="Trebuchet MS"/>
              </a:rPr>
              <a:t>resultaten dienstverlening</a:t>
            </a:r>
          </a:p>
        </p:txBody>
      </p:sp>
    </p:spTree>
    <p:extLst>
      <p:ext uri="{BB962C8B-B14F-4D97-AF65-F5344CB8AC3E}">
        <p14:creationId xmlns:p14="http://schemas.microsoft.com/office/powerpoint/2010/main" val="419792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4332" y="381298"/>
            <a:ext cx="9217024" cy="1183217"/>
          </a:xfrm>
        </p:spPr>
        <p:txBody>
          <a:bodyPr lIns="0"/>
          <a:lstStyle/>
          <a:p>
            <a:r>
              <a:rPr lang="nl-NL" dirty="0">
                <a:solidFill>
                  <a:srgbClr val="808080"/>
                </a:solidFill>
              </a:rPr>
              <a:t>Projectplan TTP WMO/Jeugdhulp</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4</a:t>
            </a:fld>
            <a:endParaRPr lang="en-US"/>
          </a:p>
        </p:txBody>
      </p:sp>
      <p:pic>
        <p:nvPicPr>
          <p:cNvPr id="3" name="Afbeelding 2"/>
          <p:cNvPicPr>
            <a:picLocks noChangeAspect="1"/>
          </p:cNvPicPr>
          <p:nvPr/>
        </p:nvPicPr>
        <p:blipFill>
          <a:blip r:embed="rId2"/>
          <a:stretch>
            <a:fillRect/>
          </a:stretch>
        </p:blipFill>
        <p:spPr>
          <a:xfrm>
            <a:off x="220316" y="2109490"/>
            <a:ext cx="6194742" cy="3312368"/>
          </a:xfrm>
          <a:prstGeom prst="rect">
            <a:avLst/>
          </a:prstGeom>
        </p:spPr>
      </p:pic>
      <p:sp>
        <p:nvSpPr>
          <p:cNvPr id="6" name="Tekstvak 5"/>
          <p:cNvSpPr txBox="1"/>
          <p:nvPr/>
        </p:nvSpPr>
        <p:spPr>
          <a:xfrm>
            <a:off x="6408711" y="1822033"/>
            <a:ext cx="3460677" cy="4524315"/>
          </a:xfrm>
          <a:prstGeom prst="rect">
            <a:avLst/>
          </a:prstGeom>
          <a:noFill/>
        </p:spPr>
        <p:txBody>
          <a:bodyPr wrap="square" rtlCol="0">
            <a:spAutoFit/>
          </a:bodyPr>
          <a:lstStyle/>
          <a:p>
            <a:pPr marL="285750" indent="-285750">
              <a:buFont typeface="Wingdings" panose="05000000000000000000" pitchFamily="2" charset="2"/>
              <a:buChar char="Ø"/>
            </a:pPr>
            <a:r>
              <a:rPr lang="nl-NL" sz="1600" dirty="0">
                <a:latin typeface="Calibri Light" panose="020F0302020204030204" pitchFamily="34" charset="0"/>
                <a:cs typeface="Calibri Light" panose="020F0302020204030204" pitchFamily="34" charset="0"/>
              </a:rPr>
              <a:t>Afstemming plan van aanpak TTP/WMO Jeugdhulp</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Opstellen Definitiehandboek</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Technische afstemming van meten en aanleveren </a:t>
            </a:r>
          </a:p>
          <a:p>
            <a:pPr marL="285750" indent="-285750">
              <a:buFont typeface="Wingdings" panose="05000000000000000000" pitchFamily="2" charset="2"/>
              <a:buChar char="Ø"/>
            </a:pPr>
            <a:r>
              <a:rPr lang="nl-NL" sz="1600" dirty="0">
                <a:latin typeface="Calibri Light" panose="020F0302020204030204" pitchFamily="34" charset="0"/>
                <a:cs typeface="Calibri Light" panose="020F0302020204030204" pitchFamily="34" charset="0"/>
              </a:rPr>
              <a:t>Afstemming plan van aanpak Pilot</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Geselecteerde en geïnformeerde aanbieders </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Opstellen en ondertekende verwerkersovereenkomsten</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Exportfunctionaliteit beschikbaar om data aan TTP te leveren</a:t>
            </a:r>
          </a:p>
          <a:p>
            <a:pPr marL="285750" indent="-285750">
              <a:buFont typeface="Wingdings" panose="05000000000000000000" pitchFamily="2" charset="2"/>
              <a:buChar char="Ø"/>
            </a:pPr>
            <a:r>
              <a:rPr lang="nl-NL" sz="1600" dirty="0">
                <a:latin typeface="Calibri Light" panose="020F0302020204030204" pitchFamily="34" charset="0"/>
                <a:cs typeface="Calibri Light" panose="020F0302020204030204" pitchFamily="34" charset="0"/>
              </a:rPr>
              <a:t>Ingerichte TTP omgeving (Gemeenteportaal)</a:t>
            </a:r>
          </a:p>
          <a:p>
            <a:pPr marL="285750" indent="-285750">
              <a:buFont typeface="Wingdings" panose="05000000000000000000" pitchFamily="2" charset="2"/>
              <a:buChar char="Ø"/>
            </a:pPr>
            <a:r>
              <a:rPr lang="nl-NL" sz="1600" dirty="0">
                <a:latin typeface="Calibri Light" panose="020F0302020204030204" pitchFamily="34" charset="0"/>
                <a:cs typeface="Calibri Light" panose="020F0302020204030204" pitchFamily="34" charset="0"/>
              </a:rPr>
              <a:t>Statusrapportage over prestatie aanbieders</a:t>
            </a:r>
          </a:p>
          <a:p>
            <a:pPr marL="285750" indent="-285750">
              <a:buFont typeface="Wingdings" panose="05000000000000000000" pitchFamily="2" charset="2"/>
              <a:buChar char="Ø"/>
            </a:pPr>
            <a:endParaRPr lang="nl-NL" sz="1600" dirty="0">
              <a:latin typeface="Calibri Light" panose="020F0302020204030204" pitchFamily="34" charset="0"/>
              <a:cs typeface="Calibri Light" panose="020F0302020204030204" pitchFamily="34" charset="0"/>
            </a:endParaRPr>
          </a:p>
          <a:p>
            <a:r>
              <a:rPr lang="nl-NL" sz="1600" dirty="0">
                <a:solidFill>
                  <a:srgbClr val="00B0F0"/>
                </a:solidFill>
                <a:latin typeface="Calibri Light" panose="020F0302020204030204" pitchFamily="34" charset="0"/>
                <a:cs typeface="Calibri Light" panose="020F0302020204030204" pitchFamily="34" charset="0"/>
              </a:rPr>
              <a:t>Blauw: Actie voor de zorgaanbieder</a:t>
            </a:r>
          </a:p>
        </p:txBody>
      </p:sp>
    </p:spTree>
    <p:extLst>
      <p:ext uri="{BB962C8B-B14F-4D97-AF65-F5344CB8AC3E}">
        <p14:creationId xmlns:p14="http://schemas.microsoft.com/office/powerpoint/2010/main" val="245784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4332" y="381298"/>
            <a:ext cx="9217024" cy="1183217"/>
          </a:xfrm>
        </p:spPr>
        <p:txBody>
          <a:bodyPr lIns="0"/>
          <a:lstStyle/>
          <a:p>
            <a:r>
              <a:rPr lang="nl-NL" dirty="0">
                <a:solidFill>
                  <a:srgbClr val="808080"/>
                </a:solidFill>
              </a:rPr>
              <a:t>Status Opstartfase</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5</a:t>
            </a:fld>
            <a:endParaRPr lang="en-US"/>
          </a:p>
        </p:txBody>
      </p:sp>
      <p:sp>
        <p:nvSpPr>
          <p:cNvPr id="6" name="Tekstvak 5"/>
          <p:cNvSpPr txBox="1"/>
          <p:nvPr/>
        </p:nvSpPr>
        <p:spPr>
          <a:xfrm>
            <a:off x="652364" y="1821458"/>
            <a:ext cx="6912768" cy="4216539"/>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Afstemming plan van aanpak TTP/WMO Jeugdhulp</a:t>
            </a:r>
          </a:p>
          <a:p>
            <a:pPr marL="285750" indent="-285750">
              <a:spcAft>
                <a:spcPts val="600"/>
              </a:spcAft>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Opstellen Definitiehandboek</a:t>
            </a:r>
          </a:p>
          <a:p>
            <a:pPr marL="285750" indent="-285750">
              <a:spcAft>
                <a:spcPts val="600"/>
              </a:spcAft>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Technische afstemming van meten en aanleveren </a:t>
            </a:r>
          </a:p>
          <a:p>
            <a:pPr marL="285750" indent="-285750">
              <a:spcAft>
                <a:spcPts val="600"/>
              </a:spcAft>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Opstellen en ondertekende verwerkersovereenkomsten</a:t>
            </a:r>
          </a:p>
          <a:p>
            <a:pPr marL="772714" lvl="1" indent="-285750">
              <a:spcAft>
                <a:spcPts val="600"/>
              </a:spcAft>
              <a:buFont typeface="Wingdings" panose="05000000000000000000" pitchFamily="2" charset="2"/>
              <a:buChar char="Ø"/>
            </a:pPr>
            <a:r>
              <a:rPr lang="nl-NL" sz="1600" dirty="0">
                <a:solidFill>
                  <a:srgbClr val="FFC000"/>
                </a:solidFill>
                <a:latin typeface="Calibri Light" panose="020F0302020204030204" pitchFamily="34" charset="0"/>
                <a:cs typeface="Calibri Light" panose="020F0302020204030204" pitchFamily="34" charset="0"/>
              </a:rPr>
              <a:t>Nog niet alle pilot aanbieders hebben al ingeleverd</a:t>
            </a:r>
            <a:r>
              <a:rPr lang="nl-NL" sz="1600" dirty="0">
                <a:solidFill>
                  <a:srgbClr val="92D050"/>
                </a:solidFill>
                <a:latin typeface="Calibri Light" panose="020F0302020204030204" pitchFamily="34" charset="0"/>
                <a:cs typeface="Calibri Light" panose="020F0302020204030204" pitchFamily="34" charset="0"/>
              </a:rPr>
              <a:t>.</a:t>
            </a:r>
          </a:p>
          <a:p>
            <a:pPr marL="285750" indent="-285750">
              <a:spcAft>
                <a:spcPts val="600"/>
              </a:spcAft>
              <a:buFont typeface="Wingdings" panose="05000000000000000000" pitchFamily="2" charset="2"/>
              <a:buChar char="Ø"/>
            </a:pPr>
            <a:r>
              <a:rPr lang="nl-NL" sz="1600" b="1" dirty="0">
                <a:solidFill>
                  <a:srgbClr val="FF0000"/>
                </a:solidFill>
                <a:latin typeface="Calibri Light" panose="020F0302020204030204" pitchFamily="34" charset="0"/>
                <a:cs typeface="Calibri Light" panose="020F0302020204030204" pitchFamily="34" charset="0"/>
              </a:rPr>
              <a:t>Exportfunctionaliteit beschikbaar om data aan TTP te leveren</a:t>
            </a:r>
          </a:p>
          <a:p>
            <a:pPr marL="772714" lvl="1" indent="-285750">
              <a:spcAft>
                <a:spcPts val="600"/>
              </a:spcAft>
              <a:buFont typeface="Wingdings" panose="05000000000000000000" pitchFamily="2" charset="2"/>
              <a:buChar char="Ø"/>
            </a:pPr>
            <a:r>
              <a:rPr lang="nl-NL" sz="1600" b="1" dirty="0">
                <a:solidFill>
                  <a:srgbClr val="FF0000"/>
                </a:solidFill>
                <a:latin typeface="Calibri Light" panose="020F0302020204030204" pitchFamily="34" charset="0"/>
                <a:cs typeface="Calibri Light" panose="020F0302020204030204" pitchFamily="34" charset="0"/>
              </a:rPr>
              <a:t>Start op basis van de technische specificaties</a:t>
            </a:r>
          </a:p>
          <a:p>
            <a:pPr marL="285750" indent="-285750">
              <a:spcAft>
                <a:spcPts val="600"/>
              </a:spcAft>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Geselecteerde en geïnformeerde aanbieders </a:t>
            </a:r>
          </a:p>
          <a:p>
            <a:pPr marL="285750" indent="-285750">
              <a:spcAft>
                <a:spcPts val="600"/>
              </a:spcAft>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Ingerichte TTP omgeving (Gemeenteportaal)</a:t>
            </a:r>
          </a:p>
          <a:p>
            <a:pPr marL="285750" indent="-285750">
              <a:spcAft>
                <a:spcPts val="600"/>
              </a:spcAft>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Statusrapportage over prestatie aanbieders</a:t>
            </a:r>
          </a:p>
          <a:p>
            <a:pPr marL="285750" indent="-285750">
              <a:spcAft>
                <a:spcPts val="600"/>
              </a:spcAft>
              <a:buFont typeface="Wingdings" panose="05000000000000000000" pitchFamily="2" charset="2"/>
              <a:buChar char="Ø"/>
            </a:pPr>
            <a:endParaRPr lang="nl-NL" sz="1600" dirty="0">
              <a:latin typeface="Calibri Light" panose="020F0302020204030204" pitchFamily="34" charset="0"/>
              <a:cs typeface="Calibri Light" panose="020F0302020204030204" pitchFamily="34" charset="0"/>
            </a:endParaRPr>
          </a:p>
          <a:p>
            <a:pPr>
              <a:spcAft>
                <a:spcPts val="600"/>
              </a:spcAft>
            </a:pPr>
            <a:r>
              <a:rPr lang="nl-NL" sz="1600" dirty="0">
                <a:solidFill>
                  <a:srgbClr val="92D050"/>
                </a:solidFill>
                <a:latin typeface="Calibri Light" panose="020F0302020204030204" pitchFamily="34" charset="0"/>
                <a:cs typeface="Calibri Light" panose="020F0302020204030204" pitchFamily="34" charset="0"/>
              </a:rPr>
              <a:t>Groen: Afgeronde activiteiten</a:t>
            </a:r>
          </a:p>
          <a:p>
            <a:pPr>
              <a:spcAft>
                <a:spcPts val="600"/>
              </a:spcAft>
            </a:pPr>
            <a:endParaRPr lang="nl-NL"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977313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4332" y="381298"/>
            <a:ext cx="9217024" cy="1183217"/>
          </a:xfrm>
        </p:spPr>
        <p:txBody>
          <a:bodyPr lIns="0"/>
          <a:lstStyle/>
          <a:p>
            <a:r>
              <a:rPr lang="nl-NL" dirty="0">
                <a:solidFill>
                  <a:srgbClr val="808080"/>
                </a:solidFill>
              </a:rPr>
              <a:t>Projectplan TTP WMO/Jeugdhulp</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6</a:t>
            </a:fld>
            <a:endParaRPr lang="en-US"/>
          </a:p>
        </p:txBody>
      </p:sp>
      <p:sp>
        <p:nvSpPr>
          <p:cNvPr id="6" name="Tekstvak 5"/>
          <p:cNvSpPr txBox="1"/>
          <p:nvPr/>
        </p:nvSpPr>
        <p:spPr>
          <a:xfrm>
            <a:off x="6413004" y="1821458"/>
            <a:ext cx="3532684" cy="4524315"/>
          </a:xfrm>
          <a:prstGeom prst="rect">
            <a:avLst/>
          </a:prstGeom>
          <a:noFill/>
        </p:spPr>
        <p:txBody>
          <a:bodyPr wrap="square" rtlCol="0">
            <a:spAutoFit/>
          </a:bodyPr>
          <a:lstStyle/>
          <a:p>
            <a:pPr marL="285750" indent="-285750">
              <a:buFont typeface="Wingdings" panose="05000000000000000000" pitchFamily="2" charset="2"/>
              <a:buChar char="Ø"/>
            </a:pPr>
            <a:r>
              <a:rPr lang="nl-NL" sz="1600" dirty="0">
                <a:latin typeface="Calibri Light" panose="020F0302020204030204" pitchFamily="34" charset="0"/>
                <a:cs typeface="Calibri Light" panose="020F0302020204030204" pitchFamily="34" charset="0"/>
              </a:rPr>
              <a:t>Controle over verwachtingen en status project</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Geïnformeerde aanbieders</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Aangepast Definitiehandboek </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Getrainde eindgebruikers</a:t>
            </a:r>
          </a:p>
          <a:p>
            <a:pPr marL="285750" indent="-285750">
              <a:buFont typeface="Wingdings" panose="05000000000000000000" pitchFamily="2" charset="2"/>
              <a:buChar char="Ø"/>
            </a:pPr>
            <a:r>
              <a:rPr lang="nl-NL" sz="1600" dirty="0">
                <a:latin typeface="Calibri Light" panose="020F0302020204030204" pitchFamily="34" charset="0"/>
                <a:cs typeface="Calibri Light" panose="020F0302020204030204" pitchFamily="34" charset="0"/>
              </a:rPr>
              <a:t>Verwerkersovereenkomsten deelnemende partijen zijn getekend </a:t>
            </a:r>
          </a:p>
          <a:p>
            <a:pPr marL="285750" indent="-285750">
              <a:buFont typeface="Wingdings" panose="05000000000000000000" pitchFamily="2" charset="2"/>
              <a:buChar char="Ø"/>
            </a:pPr>
            <a:r>
              <a:rPr lang="nl-NL" sz="1600" dirty="0">
                <a:latin typeface="Calibri Light" panose="020F0302020204030204" pitchFamily="34" charset="0"/>
                <a:cs typeface="Calibri Light" panose="020F0302020204030204" pitchFamily="34" charset="0"/>
              </a:rPr>
              <a:t>Werking dataverzameling aangetoond </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Gecontroleerde verwerking van verzameling van data en aanlevering aan TTP </a:t>
            </a:r>
          </a:p>
          <a:p>
            <a:pPr marL="285750" indent="-285750">
              <a:buFont typeface="Wingdings" panose="05000000000000000000" pitchFamily="2" charset="2"/>
              <a:buChar char="Ø"/>
            </a:pPr>
            <a:r>
              <a:rPr lang="nl-NL" sz="1600" dirty="0">
                <a:latin typeface="Calibri Light" panose="020F0302020204030204" pitchFamily="34" charset="0"/>
                <a:cs typeface="Calibri Light" panose="020F0302020204030204" pitchFamily="34" charset="0"/>
              </a:rPr>
              <a:t>Inzicht in kwaliteit van de aangeleverde data  </a:t>
            </a:r>
          </a:p>
          <a:p>
            <a:pPr marL="285750" indent="-285750">
              <a:buFont typeface="Wingdings" panose="05000000000000000000" pitchFamily="2" charset="2"/>
              <a:buChar char="Ø"/>
            </a:pPr>
            <a:r>
              <a:rPr lang="nl-NL" sz="1600" dirty="0">
                <a:solidFill>
                  <a:srgbClr val="00B0F0"/>
                </a:solidFill>
                <a:latin typeface="Calibri Light" panose="020F0302020204030204" pitchFamily="34" charset="0"/>
                <a:cs typeface="Calibri Light" panose="020F0302020204030204" pitchFamily="34" charset="0"/>
              </a:rPr>
              <a:t>Uitkomsten correct getoond in dashboard</a:t>
            </a:r>
          </a:p>
          <a:p>
            <a:pPr marL="285750" indent="-285750">
              <a:buFont typeface="Wingdings" panose="05000000000000000000" pitchFamily="2" charset="2"/>
              <a:buChar char="Ø"/>
            </a:pPr>
            <a:endParaRPr lang="nl-NL" sz="1600" dirty="0">
              <a:solidFill>
                <a:srgbClr val="00B0F0"/>
              </a:solidFill>
              <a:latin typeface="Calibri Light" panose="020F0302020204030204" pitchFamily="34" charset="0"/>
              <a:cs typeface="Calibri Light" panose="020F0302020204030204" pitchFamily="34" charset="0"/>
            </a:endParaRPr>
          </a:p>
          <a:p>
            <a:r>
              <a:rPr lang="nl-NL" sz="1600" dirty="0">
                <a:solidFill>
                  <a:srgbClr val="00B0F0"/>
                </a:solidFill>
                <a:latin typeface="Calibri Light" panose="020F0302020204030204" pitchFamily="34" charset="0"/>
                <a:cs typeface="Calibri Light" panose="020F0302020204030204" pitchFamily="34" charset="0"/>
              </a:rPr>
              <a:t>Blauw: Actie voor de zorgaanbieder</a:t>
            </a:r>
          </a:p>
        </p:txBody>
      </p:sp>
      <p:pic>
        <p:nvPicPr>
          <p:cNvPr id="4" name="Afbeelding 3"/>
          <p:cNvPicPr>
            <a:picLocks noChangeAspect="1"/>
          </p:cNvPicPr>
          <p:nvPr/>
        </p:nvPicPr>
        <p:blipFill>
          <a:blip r:embed="rId2"/>
          <a:stretch>
            <a:fillRect/>
          </a:stretch>
        </p:blipFill>
        <p:spPr>
          <a:xfrm>
            <a:off x="220315" y="2109490"/>
            <a:ext cx="6192689" cy="3168352"/>
          </a:xfrm>
          <a:prstGeom prst="rect">
            <a:avLst/>
          </a:prstGeom>
        </p:spPr>
      </p:pic>
    </p:spTree>
    <p:extLst>
      <p:ext uri="{BB962C8B-B14F-4D97-AF65-F5344CB8AC3E}">
        <p14:creationId xmlns:p14="http://schemas.microsoft.com/office/powerpoint/2010/main" val="409414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4332" y="381298"/>
            <a:ext cx="9217024" cy="1183217"/>
          </a:xfrm>
        </p:spPr>
        <p:txBody>
          <a:bodyPr lIns="0"/>
          <a:lstStyle/>
          <a:p>
            <a:r>
              <a:rPr lang="nl-NL" dirty="0">
                <a:solidFill>
                  <a:srgbClr val="808080"/>
                </a:solidFill>
              </a:rPr>
              <a:t>Status Pilotfase</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7</a:t>
            </a:fld>
            <a:endParaRPr lang="en-US"/>
          </a:p>
        </p:txBody>
      </p:sp>
      <p:sp>
        <p:nvSpPr>
          <p:cNvPr id="6" name="Tekstvak 5"/>
          <p:cNvSpPr txBox="1"/>
          <p:nvPr/>
        </p:nvSpPr>
        <p:spPr>
          <a:xfrm>
            <a:off x="652364" y="1821458"/>
            <a:ext cx="8712968" cy="3293209"/>
          </a:xfrm>
          <a:prstGeom prst="rect">
            <a:avLst/>
          </a:prstGeom>
          <a:noFill/>
        </p:spPr>
        <p:txBody>
          <a:bodyPr wrap="square" rtlCol="0">
            <a:spAutoFit/>
          </a:bodyPr>
          <a:lstStyle/>
          <a:p>
            <a:pPr marL="285750" indent="-285750">
              <a:buFont typeface="Wingdings" panose="05000000000000000000" pitchFamily="2" charset="2"/>
              <a:buChar char="Ø"/>
            </a:pPr>
            <a:r>
              <a:rPr lang="nl-NL" sz="1600" dirty="0">
                <a:solidFill>
                  <a:srgbClr val="4F4D49"/>
                </a:solidFill>
                <a:latin typeface="Calibri Light" panose="020F0302020204030204" pitchFamily="34" charset="0"/>
                <a:cs typeface="Calibri Light" panose="020F0302020204030204" pitchFamily="34" charset="0"/>
              </a:rPr>
              <a:t>Controle over verwachtingen en status project</a:t>
            </a:r>
          </a:p>
          <a:p>
            <a:pPr marL="285750" indent="-285750">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Geïnformeerde aanbieders</a:t>
            </a:r>
          </a:p>
          <a:p>
            <a:pPr marL="285750" indent="-285750">
              <a:buFont typeface="Wingdings" panose="05000000000000000000" pitchFamily="2" charset="2"/>
              <a:buChar char="Ø"/>
            </a:pPr>
            <a:r>
              <a:rPr lang="nl-NL" sz="1600" dirty="0">
                <a:solidFill>
                  <a:srgbClr val="4F4D49"/>
                </a:solidFill>
                <a:latin typeface="Calibri Light" panose="020F0302020204030204" pitchFamily="34" charset="0"/>
                <a:cs typeface="Calibri Light" panose="020F0302020204030204" pitchFamily="34" charset="0"/>
              </a:rPr>
              <a:t>Aangepast Definitiehandboek </a:t>
            </a:r>
          </a:p>
          <a:p>
            <a:pPr marL="285750" indent="-285750">
              <a:buFont typeface="Wingdings" panose="05000000000000000000" pitchFamily="2" charset="2"/>
              <a:buChar char="Ø"/>
            </a:pPr>
            <a:r>
              <a:rPr lang="nl-NL" sz="1600" dirty="0">
                <a:solidFill>
                  <a:srgbClr val="4F4D49"/>
                </a:solidFill>
                <a:latin typeface="Calibri Light" panose="020F0302020204030204" pitchFamily="34" charset="0"/>
                <a:cs typeface="Calibri Light" panose="020F0302020204030204" pitchFamily="34" charset="0"/>
              </a:rPr>
              <a:t>Getrainde eindgebruikers</a:t>
            </a:r>
          </a:p>
          <a:p>
            <a:pPr marL="772714" lvl="1" indent="-285750">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Werkinstructies, </a:t>
            </a:r>
            <a:r>
              <a:rPr lang="nl-NL" sz="1600" dirty="0">
                <a:solidFill>
                  <a:srgbClr val="4F4D49"/>
                </a:solidFill>
                <a:latin typeface="Calibri Light" panose="020F0302020204030204" pitchFamily="34" charset="0"/>
                <a:cs typeface="Calibri Light" panose="020F0302020204030204" pitchFamily="34" charset="0"/>
              </a:rPr>
              <a:t>Video’s</a:t>
            </a:r>
            <a:r>
              <a:rPr lang="nl-NL" sz="1600" dirty="0">
                <a:solidFill>
                  <a:srgbClr val="92D050"/>
                </a:solidFill>
                <a:latin typeface="Calibri Light" panose="020F0302020204030204" pitchFamily="34" charset="0"/>
                <a:cs typeface="Calibri Light" panose="020F0302020204030204" pitchFamily="34" charset="0"/>
              </a:rPr>
              <a:t>, Handleidingen</a:t>
            </a:r>
          </a:p>
          <a:p>
            <a:pPr marL="772714" lvl="1" indent="-285750">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Inrichting servicedesk</a:t>
            </a:r>
          </a:p>
          <a:p>
            <a:pPr marL="285750" indent="-285750">
              <a:buFont typeface="Wingdings" panose="05000000000000000000" pitchFamily="2" charset="2"/>
              <a:buChar char="Ø"/>
            </a:pPr>
            <a:r>
              <a:rPr lang="nl-NL" sz="1600" dirty="0">
                <a:solidFill>
                  <a:srgbClr val="92D050"/>
                </a:solidFill>
                <a:latin typeface="Calibri Light" panose="020F0302020204030204" pitchFamily="34" charset="0"/>
                <a:cs typeface="Calibri Light" panose="020F0302020204030204" pitchFamily="34" charset="0"/>
              </a:rPr>
              <a:t>Verwerkersovereenkomsten deelnemende partijen zijn getekend </a:t>
            </a:r>
          </a:p>
          <a:p>
            <a:pPr marL="285750" indent="-285750">
              <a:buFont typeface="Wingdings" panose="05000000000000000000" pitchFamily="2" charset="2"/>
              <a:buChar char="Ø"/>
            </a:pPr>
            <a:r>
              <a:rPr lang="nl-NL" sz="1600" dirty="0">
                <a:solidFill>
                  <a:srgbClr val="4F4D49"/>
                </a:solidFill>
                <a:latin typeface="Calibri Light" panose="020F0302020204030204" pitchFamily="34" charset="0"/>
                <a:cs typeface="Calibri Light" panose="020F0302020204030204" pitchFamily="34" charset="0"/>
              </a:rPr>
              <a:t>Werking dataverzameling aangetoond </a:t>
            </a:r>
          </a:p>
          <a:p>
            <a:pPr marL="285750" indent="-285750">
              <a:buFont typeface="Wingdings" panose="05000000000000000000" pitchFamily="2" charset="2"/>
              <a:buChar char="Ø"/>
            </a:pPr>
            <a:r>
              <a:rPr lang="nl-NL" sz="1600" dirty="0">
                <a:solidFill>
                  <a:srgbClr val="4F4D49"/>
                </a:solidFill>
                <a:latin typeface="Calibri Light" panose="020F0302020204030204" pitchFamily="34" charset="0"/>
                <a:cs typeface="Calibri Light" panose="020F0302020204030204" pitchFamily="34" charset="0"/>
              </a:rPr>
              <a:t>Gecontroleerde verwerking van verzameling van data en aanlevering aan TTP </a:t>
            </a:r>
          </a:p>
          <a:p>
            <a:pPr marL="285750" indent="-285750">
              <a:buFont typeface="Wingdings" panose="05000000000000000000" pitchFamily="2" charset="2"/>
              <a:buChar char="Ø"/>
            </a:pPr>
            <a:r>
              <a:rPr lang="nl-NL" sz="1600" dirty="0">
                <a:solidFill>
                  <a:srgbClr val="4F4D49"/>
                </a:solidFill>
                <a:latin typeface="Calibri Light" panose="020F0302020204030204" pitchFamily="34" charset="0"/>
                <a:cs typeface="Calibri Light" panose="020F0302020204030204" pitchFamily="34" charset="0"/>
              </a:rPr>
              <a:t>Inzicht in kwaliteit van de aangeleverde data  </a:t>
            </a:r>
          </a:p>
          <a:p>
            <a:pPr marL="285750" indent="-285750">
              <a:buFont typeface="Wingdings" panose="05000000000000000000" pitchFamily="2" charset="2"/>
              <a:buChar char="Ø"/>
            </a:pPr>
            <a:r>
              <a:rPr lang="nl-NL" sz="1600" dirty="0">
                <a:solidFill>
                  <a:srgbClr val="4F4D49"/>
                </a:solidFill>
                <a:latin typeface="Calibri Light" panose="020F0302020204030204" pitchFamily="34" charset="0"/>
                <a:cs typeface="Calibri Light" panose="020F0302020204030204" pitchFamily="34" charset="0"/>
              </a:rPr>
              <a:t>Uitkomsten correct getoond in dashboard</a:t>
            </a:r>
          </a:p>
          <a:p>
            <a:pPr marL="285750" indent="-285750">
              <a:buFont typeface="Wingdings" panose="05000000000000000000" pitchFamily="2" charset="2"/>
              <a:buChar char="Ø"/>
            </a:pPr>
            <a:endParaRPr lang="nl-NL" sz="1600" dirty="0">
              <a:solidFill>
                <a:srgbClr val="92D050"/>
              </a:solidFill>
              <a:latin typeface="Calibri Light" panose="020F0302020204030204" pitchFamily="34" charset="0"/>
              <a:cs typeface="Calibri Light" panose="020F0302020204030204" pitchFamily="34" charset="0"/>
            </a:endParaRPr>
          </a:p>
          <a:p>
            <a:r>
              <a:rPr lang="nl-NL" sz="1600" dirty="0">
                <a:solidFill>
                  <a:srgbClr val="92D050"/>
                </a:solidFill>
                <a:latin typeface="Calibri Light" panose="020F0302020204030204" pitchFamily="34" charset="0"/>
                <a:cs typeface="Calibri Light" panose="020F0302020204030204" pitchFamily="34" charset="0"/>
              </a:rPr>
              <a:t>Groen: Afgeronde activiteiten</a:t>
            </a:r>
          </a:p>
        </p:txBody>
      </p:sp>
    </p:spTree>
    <p:extLst>
      <p:ext uri="{BB962C8B-B14F-4D97-AF65-F5344CB8AC3E}">
        <p14:creationId xmlns:p14="http://schemas.microsoft.com/office/powerpoint/2010/main" val="228588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4332" y="381298"/>
            <a:ext cx="9217024" cy="1183217"/>
          </a:xfrm>
        </p:spPr>
        <p:txBody>
          <a:bodyPr lIns="0"/>
          <a:lstStyle/>
          <a:p>
            <a:r>
              <a:rPr lang="nl-NL" dirty="0">
                <a:solidFill>
                  <a:srgbClr val="808080"/>
                </a:solidFill>
              </a:rPr>
              <a:t>Activiteiten aanbieders</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8</a:t>
            </a:fld>
            <a:endParaRPr lang="en-US"/>
          </a:p>
        </p:txBody>
      </p:sp>
      <p:sp>
        <p:nvSpPr>
          <p:cNvPr id="10" name="Tekstvak 9"/>
          <p:cNvSpPr txBox="1"/>
          <p:nvPr/>
        </p:nvSpPr>
        <p:spPr>
          <a:xfrm>
            <a:off x="652364" y="1726984"/>
            <a:ext cx="8928992" cy="4791936"/>
          </a:xfrm>
          <a:prstGeom prst="rect">
            <a:avLst/>
          </a:prstGeom>
          <a:noFill/>
        </p:spPr>
        <p:txBody>
          <a:bodyPr wrap="square" lIns="0" tIns="48696" rIns="97393" bIns="48696" rtlCol="0">
            <a:spAutoFit/>
          </a:bodyPr>
          <a:lstStyle/>
          <a:p>
            <a:pPr>
              <a:lnSpc>
                <a:spcPts val="2450"/>
              </a:lnSpc>
              <a:spcAft>
                <a:spcPts val="600"/>
              </a:spcAft>
              <a:tabLst>
                <a:tab pos="385513" algn="l"/>
              </a:tabLst>
            </a:pPr>
            <a:r>
              <a:rPr lang="nl-NL" sz="1900" dirty="0">
                <a:solidFill>
                  <a:srgbClr val="6D6763"/>
                </a:solidFill>
                <a:latin typeface="Trebuchet MS"/>
                <a:cs typeface="Trebuchet MS"/>
              </a:rPr>
              <a:t>Activiteiten komende periode voor de aanbieders</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FFC000"/>
                </a:solidFill>
                <a:latin typeface="Trebuchet MS"/>
                <a:cs typeface="Trebuchet MS"/>
              </a:rPr>
              <a:t>Definitiehandboek bekijken</a:t>
            </a:r>
          </a:p>
          <a:p>
            <a:pPr marL="829864" lvl="1" indent="-342900">
              <a:lnSpc>
                <a:spcPts val="2450"/>
              </a:lnSpc>
              <a:spcAft>
                <a:spcPts val="600"/>
              </a:spcAft>
              <a:buFont typeface="Wingdings" panose="05000000000000000000" pitchFamily="2" charset="2"/>
              <a:buChar char="Ø"/>
              <a:tabLst>
                <a:tab pos="385513" algn="l"/>
              </a:tabLst>
            </a:pPr>
            <a:r>
              <a:rPr lang="nl-NL" sz="1900" dirty="0">
                <a:solidFill>
                  <a:srgbClr val="FFC000"/>
                </a:solidFill>
                <a:latin typeface="Trebuchet MS"/>
                <a:cs typeface="Trebuchet MS"/>
              </a:rPr>
              <a:t>Vraag ik deze uitkomsten al uit?</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FF0000"/>
                </a:solidFill>
                <a:latin typeface="Trebuchet MS"/>
                <a:cs typeface="Trebuchet MS"/>
              </a:rPr>
              <a:t>Ontwikkeling van de export functionaliteit</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92D050"/>
                </a:solidFill>
                <a:latin typeface="Trebuchet MS"/>
                <a:cs typeface="Trebuchet MS"/>
              </a:rPr>
              <a:t>Enquête invullen</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92D050"/>
                </a:solidFill>
                <a:latin typeface="Trebuchet MS"/>
                <a:cs typeface="Trebuchet MS"/>
              </a:rPr>
              <a:t>Verwerkersovereenkomst bekijken en ondertekenen</a:t>
            </a:r>
          </a:p>
          <a:p>
            <a:pPr>
              <a:lnSpc>
                <a:spcPts val="2450"/>
              </a:lnSpc>
              <a:spcAft>
                <a:spcPts val="600"/>
              </a:spcAft>
              <a:tabLst>
                <a:tab pos="385513" algn="l"/>
              </a:tabLst>
            </a:pPr>
            <a:endParaRPr lang="nl-NL" sz="1900" dirty="0">
              <a:solidFill>
                <a:srgbClr val="6D6763"/>
              </a:solidFill>
              <a:latin typeface="Trebuchet MS"/>
              <a:cs typeface="Trebuchet MS"/>
            </a:endParaRPr>
          </a:p>
          <a:p>
            <a:pPr>
              <a:lnSpc>
                <a:spcPts val="2450"/>
              </a:lnSpc>
              <a:spcAft>
                <a:spcPts val="600"/>
              </a:spcAft>
              <a:tabLst>
                <a:tab pos="385513" algn="l"/>
              </a:tabLst>
            </a:pPr>
            <a:r>
              <a:rPr lang="nl-NL" sz="1900" dirty="0">
                <a:solidFill>
                  <a:srgbClr val="6D6763"/>
                </a:solidFill>
                <a:latin typeface="Trebuchet MS"/>
                <a:cs typeface="Trebuchet MS"/>
              </a:rPr>
              <a:t>Ondersteuning van aanbieders</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Eerstelijns beschikbaar via telefoonnummer 0302040219</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Documentatie is beschikbaar via documentatieportaal</a:t>
            </a:r>
          </a:p>
          <a:p>
            <a:pPr marL="829864" lvl="1" indent="-3429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https://infinitcare.atlassian.net/wiki/spaces/SDF/overview</a:t>
            </a:r>
          </a:p>
          <a:p>
            <a:pPr marL="342900" indent="-342900">
              <a:lnSpc>
                <a:spcPts val="2450"/>
              </a:lnSpc>
              <a:spcAft>
                <a:spcPts val="600"/>
              </a:spcAft>
              <a:buFont typeface="Wingdings" panose="05000000000000000000" pitchFamily="2" charset="2"/>
              <a:buChar char="Ø"/>
              <a:tabLst>
                <a:tab pos="385513" algn="l"/>
              </a:tabLst>
            </a:pPr>
            <a:r>
              <a:rPr lang="nl-NL" sz="1900" dirty="0">
                <a:solidFill>
                  <a:srgbClr val="6D6763"/>
                </a:solidFill>
                <a:latin typeface="Trebuchet MS"/>
                <a:cs typeface="Trebuchet MS"/>
              </a:rPr>
              <a:t>Informatieoverdracht tijdens kennissessies</a:t>
            </a:r>
          </a:p>
        </p:txBody>
      </p:sp>
    </p:spTree>
    <p:extLst>
      <p:ext uri="{BB962C8B-B14F-4D97-AF65-F5344CB8AC3E}">
        <p14:creationId xmlns:p14="http://schemas.microsoft.com/office/powerpoint/2010/main" val="16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4332" y="381298"/>
            <a:ext cx="9217024" cy="1183217"/>
          </a:xfrm>
        </p:spPr>
        <p:txBody>
          <a:bodyPr lIns="0"/>
          <a:lstStyle/>
          <a:p>
            <a:r>
              <a:rPr lang="nl-NL" dirty="0">
                <a:solidFill>
                  <a:srgbClr val="808080"/>
                </a:solidFill>
              </a:rPr>
              <a:t>Vragen/wensen vanuit Enquête</a:t>
            </a:r>
            <a:endParaRPr lang="nl-NL" dirty="0">
              <a:solidFill>
                <a:srgbClr val="808080"/>
              </a:solidFill>
              <a:latin typeface="Trebuchet MS"/>
              <a:cs typeface="Trebuchet MS"/>
            </a:endParaRPr>
          </a:p>
        </p:txBody>
      </p:sp>
      <p:sp>
        <p:nvSpPr>
          <p:cNvPr id="11" name="Tijdelijke aanduiding voor datum 10"/>
          <p:cNvSpPr>
            <a:spLocks noGrp="1"/>
          </p:cNvSpPr>
          <p:nvPr>
            <p:ph type="dt" sz="half" idx="10"/>
          </p:nvPr>
        </p:nvSpPr>
        <p:spPr/>
        <p:txBody>
          <a:bodyPr/>
          <a:lstStyle/>
          <a:p>
            <a:fld id="{2D1EB583-4D70-2B44-B70E-B409C0B32E2E}" type="datetime1">
              <a:rPr lang="nl-NL" smtClean="0"/>
              <a:t>26-10-2018</a:t>
            </a:fld>
            <a:endParaRPr lang="en-US"/>
          </a:p>
        </p:txBody>
      </p:sp>
      <p:sp>
        <p:nvSpPr>
          <p:cNvPr id="13" name="Tijdelijke aanduiding voor voettekst 12"/>
          <p:cNvSpPr>
            <a:spLocks noGrp="1"/>
          </p:cNvSpPr>
          <p:nvPr>
            <p:ph type="ftr" sz="quarter" idx="11"/>
          </p:nvPr>
        </p:nvSpPr>
        <p:spPr/>
        <p:txBody>
          <a:bodyPr/>
          <a:lstStyle/>
          <a:p>
            <a:r>
              <a:rPr lang="en-US"/>
              <a:t>InfinitCare - SAM presentatie</a:t>
            </a:r>
          </a:p>
        </p:txBody>
      </p:sp>
      <p:sp>
        <p:nvSpPr>
          <p:cNvPr id="15" name="Tijdelijke aanduiding voor dianummer 14"/>
          <p:cNvSpPr>
            <a:spLocks noGrp="1"/>
          </p:cNvSpPr>
          <p:nvPr>
            <p:ph type="sldNum" sz="quarter" idx="12"/>
          </p:nvPr>
        </p:nvSpPr>
        <p:spPr/>
        <p:txBody>
          <a:bodyPr/>
          <a:lstStyle/>
          <a:p>
            <a:fld id="{4A199446-5E8D-4359-8595-9B761EC2FC9E}" type="slidenum">
              <a:rPr lang="en-US" smtClean="0"/>
              <a:pPr/>
              <a:t>9</a:t>
            </a:fld>
            <a:endParaRPr lang="en-US"/>
          </a:p>
        </p:txBody>
      </p:sp>
      <p:graphicFrame>
        <p:nvGraphicFramePr>
          <p:cNvPr id="3" name="Tabel 2"/>
          <p:cNvGraphicFramePr>
            <a:graphicFrameLocks noGrp="1"/>
          </p:cNvGraphicFramePr>
          <p:nvPr>
            <p:extLst>
              <p:ext uri="{D42A27DB-BD31-4B8C-83A1-F6EECF244321}">
                <p14:modId xmlns:p14="http://schemas.microsoft.com/office/powerpoint/2010/main" val="2705113558"/>
              </p:ext>
            </p:extLst>
          </p:nvPr>
        </p:nvGraphicFramePr>
        <p:xfrm>
          <a:off x="652363" y="1534898"/>
          <a:ext cx="8547398" cy="5039360"/>
        </p:xfrm>
        <a:graphic>
          <a:graphicData uri="http://schemas.openxmlformats.org/drawingml/2006/table">
            <a:tbl>
              <a:tblPr firstRow="1" bandRow="1">
                <a:tableStyleId>{5C22544A-7EE6-4342-B048-85BDC9FD1C3A}</a:tableStyleId>
              </a:tblPr>
              <a:tblGrid>
                <a:gridCol w="4273699">
                  <a:extLst>
                    <a:ext uri="{9D8B030D-6E8A-4147-A177-3AD203B41FA5}">
                      <a16:colId xmlns:a16="http://schemas.microsoft.com/office/drawing/2014/main" val="1571435561"/>
                    </a:ext>
                  </a:extLst>
                </a:gridCol>
                <a:gridCol w="4273699">
                  <a:extLst>
                    <a:ext uri="{9D8B030D-6E8A-4147-A177-3AD203B41FA5}">
                      <a16:colId xmlns:a16="http://schemas.microsoft.com/office/drawing/2014/main" val="1800633516"/>
                    </a:ext>
                  </a:extLst>
                </a:gridCol>
              </a:tblGrid>
              <a:tr h="370840">
                <a:tc>
                  <a:txBody>
                    <a:bodyPr/>
                    <a:lstStyle/>
                    <a:p>
                      <a:r>
                        <a:rPr lang="nl-NL" sz="1400" dirty="0"/>
                        <a:t>Vraag</a:t>
                      </a:r>
                      <a:endParaRPr lang="nl-NL" sz="1400" dirty="0">
                        <a:solidFill>
                          <a:srgbClr val="6D6763"/>
                        </a:solidFill>
                      </a:endParaRPr>
                    </a:p>
                  </a:txBody>
                  <a:tcPr/>
                </a:tc>
                <a:tc>
                  <a:txBody>
                    <a:bodyPr/>
                    <a:lstStyle/>
                    <a:p>
                      <a:r>
                        <a:rPr lang="nl-NL" sz="1400" dirty="0"/>
                        <a:t>Antwoord / Actie / Wens / Mogelijkheid</a:t>
                      </a:r>
                      <a:endParaRPr lang="nl-NL" sz="1400" dirty="0">
                        <a:solidFill>
                          <a:srgbClr val="6D6763"/>
                        </a:solidFill>
                      </a:endParaRPr>
                    </a:p>
                  </a:txBody>
                  <a:tcPr/>
                </a:tc>
                <a:extLst>
                  <a:ext uri="{0D108BD9-81ED-4DB2-BD59-A6C34878D82A}">
                    <a16:rowId xmlns:a16="http://schemas.microsoft.com/office/drawing/2014/main" val="2438466231"/>
                  </a:ext>
                </a:extLst>
              </a:tr>
              <a:tr h="370840">
                <a:tc>
                  <a:txBody>
                    <a:bodyPr/>
                    <a:lstStyle/>
                    <a:p>
                      <a:pPr marL="0" algn="l" defTabSz="973927" rtl="0" eaLnBrk="1" latinLnBrk="0" hangingPunct="1"/>
                      <a:r>
                        <a:rPr lang="nl-NL" sz="1400" kern="1200" dirty="0">
                          <a:solidFill>
                            <a:srgbClr val="6D6763"/>
                          </a:solidFill>
                          <a:latin typeface="+mn-lt"/>
                          <a:ea typeface="+mn-ea"/>
                          <a:cs typeface="+mn-cs"/>
                        </a:rPr>
                        <a:t>Weinig respons vanuit de cliënten om het in te vullen </a:t>
                      </a:r>
                    </a:p>
                  </a:txBody>
                  <a:tcPr/>
                </a:tc>
                <a:tc>
                  <a:txBody>
                    <a:bodyPr/>
                    <a:lstStyle/>
                    <a:p>
                      <a:pPr marL="0" algn="l" defTabSz="973927" rtl="0" eaLnBrk="1" latinLnBrk="0" hangingPunct="1"/>
                      <a:r>
                        <a:rPr lang="nl-NL" sz="1400" b="1" kern="1200" dirty="0">
                          <a:solidFill>
                            <a:srgbClr val="6D6763"/>
                          </a:solidFill>
                          <a:latin typeface="+mn-lt"/>
                          <a:ea typeface="+mn-ea"/>
                          <a:cs typeface="+mn-cs"/>
                        </a:rPr>
                        <a:t>Wens</a:t>
                      </a:r>
                      <a:r>
                        <a:rPr lang="nl-NL" sz="1400" kern="1200" dirty="0">
                          <a:solidFill>
                            <a:srgbClr val="6D6763"/>
                          </a:solidFill>
                          <a:latin typeface="+mn-lt"/>
                          <a:ea typeface="+mn-ea"/>
                          <a:cs typeface="+mn-cs"/>
                        </a:rPr>
                        <a:t>: Communicatie naar de cliënten vanuit de gemeenten over het belang van het invullen van de vragenlijsten</a:t>
                      </a:r>
                    </a:p>
                  </a:txBody>
                  <a:tcPr/>
                </a:tc>
                <a:extLst>
                  <a:ext uri="{0D108BD9-81ED-4DB2-BD59-A6C34878D82A}">
                    <a16:rowId xmlns:a16="http://schemas.microsoft.com/office/drawing/2014/main" val="2488128311"/>
                  </a:ext>
                </a:extLst>
              </a:tr>
              <a:tr h="370840">
                <a:tc>
                  <a:txBody>
                    <a:bodyPr/>
                    <a:lstStyle/>
                    <a:p>
                      <a:pPr marL="0" algn="l" defTabSz="973927" rtl="0" eaLnBrk="1" latinLnBrk="0" hangingPunct="1"/>
                      <a:r>
                        <a:rPr lang="nl-NL" sz="1400" kern="1200" dirty="0">
                          <a:solidFill>
                            <a:srgbClr val="6D6763"/>
                          </a:solidFill>
                          <a:latin typeface="+mn-lt"/>
                          <a:ea typeface="+mn-ea"/>
                          <a:cs typeface="+mn-cs"/>
                        </a:rPr>
                        <a:t>Goede bereikbaarheid/helpdesk</a:t>
                      </a:r>
                    </a:p>
                    <a:p>
                      <a:pPr marL="0" algn="l" defTabSz="973927" rtl="0" eaLnBrk="1" latinLnBrk="0" hangingPunct="1"/>
                      <a:r>
                        <a:rPr lang="nl-NL" sz="1400" kern="1200" dirty="0">
                          <a:solidFill>
                            <a:srgbClr val="6D6763"/>
                          </a:solidFill>
                          <a:latin typeface="+mn-lt"/>
                          <a:ea typeface="+mn-ea"/>
                          <a:cs typeface="+mn-cs"/>
                        </a:rPr>
                        <a:t>Bereikbaar zijn voor informatie</a:t>
                      </a:r>
                    </a:p>
                    <a:p>
                      <a:pPr marL="0" algn="l" defTabSz="973927" rtl="0" eaLnBrk="1" latinLnBrk="0" hangingPunct="1"/>
                      <a:r>
                        <a:rPr lang="nl-NL" sz="1400" kern="1200" dirty="0">
                          <a:solidFill>
                            <a:srgbClr val="6D6763"/>
                          </a:solidFill>
                          <a:latin typeface="+mn-lt"/>
                          <a:ea typeface="+mn-ea"/>
                          <a:cs typeface="+mn-cs"/>
                        </a:rPr>
                        <a:t>informatie en advies wanneer zaken niet goed lopen</a:t>
                      </a:r>
                    </a:p>
                  </a:txBody>
                  <a:tcPr/>
                </a:tc>
                <a:tc>
                  <a:txBody>
                    <a:bodyPr/>
                    <a:lstStyle/>
                    <a:p>
                      <a:pPr marL="0" algn="l" defTabSz="973927" rtl="0" eaLnBrk="1" latinLnBrk="0" hangingPunct="1"/>
                      <a:r>
                        <a:rPr lang="nl-NL" sz="1400" kern="1200" dirty="0">
                          <a:solidFill>
                            <a:srgbClr val="6D6763"/>
                          </a:solidFill>
                          <a:latin typeface="+mn-lt"/>
                          <a:ea typeface="+mn-ea"/>
                          <a:cs typeface="+mn-cs"/>
                        </a:rPr>
                        <a:t>Volgens ons geregeld: zie presentatie voor mogelijkheden.</a:t>
                      </a:r>
                    </a:p>
                  </a:txBody>
                  <a:tcPr/>
                </a:tc>
                <a:extLst>
                  <a:ext uri="{0D108BD9-81ED-4DB2-BD59-A6C34878D82A}">
                    <a16:rowId xmlns:a16="http://schemas.microsoft.com/office/drawing/2014/main" val="3206158735"/>
                  </a:ext>
                </a:extLst>
              </a:tr>
              <a:tr h="370840">
                <a:tc>
                  <a:txBody>
                    <a:bodyPr/>
                    <a:lstStyle/>
                    <a:p>
                      <a:pPr marL="0" algn="l" defTabSz="973927" rtl="0" eaLnBrk="1" latinLnBrk="0" hangingPunct="1"/>
                      <a:r>
                        <a:rPr lang="nl-NL" sz="1400" kern="1200" dirty="0">
                          <a:solidFill>
                            <a:srgbClr val="6D6763"/>
                          </a:solidFill>
                          <a:latin typeface="+mn-lt"/>
                          <a:ea typeface="+mn-ea"/>
                          <a:cs typeface="+mn-cs"/>
                        </a:rPr>
                        <a:t>Is het aan de aanbiederskant nog duidelijk welke informatie er in het gemeenteportaal zichtbaar is, als er alleen op profiel/</a:t>
                      </a:r>
                      <a:r>
                        <a:rPr lang="nl-NL" sz="1400" kern="1200" dirty="0" err="1">
                          <a:solidFill>
                            <a:srgbClr val="6D6763"/>
                          </a:solidFill>
                          <a:latin typeface="+mn-lt"/>
                          <a:ea typeface="+mn-ea"/>
                          <a:cs typeface="+mn-cs"/>
                        </a:rPr>
                        <a:t>intensiteitcombinaties</a:t>
                      </a:r>
                      <a:r>
                        <a:rPr lang="nl-NL" sz="1400" kern="1200" dirty="0">
                          <a:solidFill>
                            <a:srgbClr val="6D6763"/>
                          </a:solidFill>
                          <a:latin typeface="+mn-lt"/>
                          <a:ea typeface="+mn-ea"/>
                          <a:cs typeface="+mn-cs"/>
                        </a:rPr>
                        <a:t> gerapporteerd wordt? Is bijvoorbeeld zichtbaar dat het segment IAG ingezet is?</a:t>
                      </a:r>
                    </a:p>
                  </a:txBody>
                  <a:tcPr/>
                </a:tc>
                <a:tc>
                  <a:txBody>
                    <a:bodyPr/>
                    <a:lstStyle/>
                    <a:p>
                      <a:pPr marL="0" algn="l" defTabSz="973927" rtl="0" eaLnBrk="1" latinLnBrk="0" hangingPunct="1"/>
                      <a:r>
                        <a:rPr lang="nl-NL" sz="1400" b="1" kern="1200" dirty="0">
                          <a:solidFill>
                            <a:srgbClr val="6D6763"/>
                          </a:solidFill>
                          <a:latin typeface="+mn-lt"/>
                          <a:ea typeface="+mn-ea"/>
                          <a:cs typeface="+mn-cs"/>
                        </a:rPr>
                        <a:t>Afstemmen</a:t>
                      </a:r>
                      <a:r>
                        <a:rPr lang="nl-NL" sz="1400" kern="1200" dirty="0">
                          <a:solidFill>
                            <a:srgbClr val="6D6763"/>
                          </a:solidFill>
                          <a:latin typeface="+mn-lt"/>
                          <a:ea typeface="+mn-ea"/>
                          <a:cs typeface="+mn-cs"/>
                        </a:rPr>
                        <a:t>: Bespreken in hoeverre er in draaitabellen o.i.d. zichtbaar is welke benamingen in de systemen van de aanbieders onder de profielen hangen.</a:t>
                      </a:r>
                    </a:p>
                  </a:txBody>
                  <a:tcPr/>
                </a:tc>
                <a:extLst>
                  <a:ext uri="{0D108BD9-81ED-4DB2-BD59-A6C34878D82A}">
                    <a16:rowId xmlns:a16="http://schemas.microsoft.com/office/drawing/2014/main" val="898088842"/>
                  </a:ext>
                </a:extLst>
              </a:tr>
              <a:tr h="370840">
                <a:tc>
                  <a:txBody>
                    <a:bodyPr/>
                    <a:lstStyle/>
                    <a:p>
                      <a:pPr marL="0" algn="l" defTabSz="973927" rtl="0" eaLnBrk="1" latinLnBrk="0" hangingPunct="1"/>
                      <a:r>
                        <a:rPr lang="nl-NL" sz="1400" kern="1200" dirty="0">
                          <a:solidFill>
                            <a:srgbClr val="6D6763"/>
                          </a:solidFill>
                          <a:latin typeface="+mn-lt"/>
                          <a:ea typeface="+mn-ea"/>
                          <a:cs typeface="+mn-cs"/>
                        </a:rPr>
                        <a:t>Inhoudelijk verandert de informatie in de systemen nogal eens, hoe ziet het overzicht in het gemeenteportaal er dan uit?</a:t>
                      </a:r>
                    </a:p>
                  </a:txBody>
                  <a:tcPr/>
                </a:tc>
                <a:tc>
                  <a:txBody>
                    <a:bodyPr/>
                    <a:lstStyle/>
                    <a:p>
                      <a:pPr marL="0" algn="l" defTabSz="973927" rtl="0" eaLnBrk="1" latinLnBrk="0" hangingPunct="1"/>
                      <a:r>
                        <a:rPr lang="nl-NL" sz="1400" b="1" kern="1200" dirty="0">
                          <a:solidFill>
                            <a:srgbClr val="6D6763"/>
                          </a:solidFill>
                          <a:latin typeface="+mn-lt"/>
                          <a:ea typeface="+mn-ea"/>
                          <a:cs typeface="+mn-cs"/>
                        </a:rPr>
                        <a:t>Afstemmen</a:t>
                      </a:r>
                      <a:r>
                        <a:rPr lang="nl-NL" sz="1400" kern="1200" dirty="0">
                          <a:solidFill>
                            <a:srgbClr val="6D6763"/>
                          </a:solidFill>
                          <a:latin typeface="+mn-lt"/>
                          <a:ea typeface="+mn-ea"/>
                          <a:cs typeface="+mn-cs"/>
                        </a:rPr>
                        <a:t>: In de koppeling een optie opnemen om een vertaaltabel in te bouwen. Duidelijk wanneer dit aangepast moet worden</a:t>
                      </a:r>
                    </a:p>
                  </a:txBody>
                  <a:tcPr/>
                </a:tc>
                <a:extLst>
                  <a:ext uri="{0D108BD9-81ED-4DB2-BD59-A6C34878D82A}">
                    <a16:rowId xmlns:a16="http://schemas.microsoft.com/office/drawing/2014/main" val="2306439900"/>
                  </a:ext>
                </a:extLst>
              </a:tr>
              <a:tr h="370840">
                <a:tc>
                  <a:txBody>
                    <a:bodyPr/>
                    <a:lstStyle/>
                    <a:p>
                      <a:pPr marL="0" algn="l" defTabSz="973927" rtl="0" eaLnBrk="1" latinLnBrk="0" hangingPunct="1"/>
                      <a:r>
                        <a:rPr lang="nl-NL" sz="1400" kern="1200" dirty="0">
                          <a:solidFill>
                            <a:srgbClr val="6D6763"/>
                          </a:solidFill>
                          <a:latin typeface="+mn-lt"/>
                          <a:ea typeface="+mn-ea"/>
                          <a:cs typeface="+mn-cs"/>
                        </a:rPr>
                        <a:t>Inrichting duidelijk maken, goed weergeven wie waar voor verantwoordelijk is.</a:t>
                      </a:r>
                    </a:p>
                  </a:txBody>
                  <a:tcPr/>
                </a:tc>
                <a:tc>
                  <a:txBody>
                    <a:bodyPr/>
                    <a:lstStyle/>
                    <a:p>
                      <a:pPr marL="0" algn="l" defTabSz="973927" rtl="0" eaLnBrk="1" latinLnBrk="0" hangingPunct="1"/>
                      <a:r>
                        <a:rPr lang="nl-NL" sz="1400" b="1" kern="1200" dirty="0">
                          <a:solidFill>
                            <a:srgbClr val="6D6763"/>
                          </a:solidFill>
                          <a:latin typeface="+mn-lt"/>
                          <a:ea typeface="+mn-ea"/>
                          <a:cs typeface="+mn-cs"/>
                        </a:rPr>
                        <a:t>Actie</a:t>
                      </a:r>
                      <a:r>
                        <a:rPr lang="nl-NL" sz="1400" kern="1200" dirty="0">
                          <a:solidFill>
                            <a:srgbClr val="6D6763"/>
                          </a:solidFill>
                          <a:latin typeface="+mn-lt"/>
                          <a:ea typeface="+mn-ea"/>
                          <a:cs typeface="+mn-cs"/>
                        </a:rPr>
                        <a:t> </a:t>
                      </a:r>
                      <a:r>
                        <a:rPr lang="nl-NL" sz="1400" b="1" kern="1200" dirty="0">
                          <a:solidFill>
                            <a:srgbClr val="6D6763"/>
                          </a:solidFill>
                          <a:latin typeface="+mn-lt"/>
                          <a:ea typeface="+mn-ea"/>
                          <a:cs typeface="+mn-cs"/>
                        </a:rPr>
                        <a:t>SDF</a:t>
                      </a:r>
                      <a:r>
                        <a:rPr lang="nl-NL" sz="1400" kern="1200" dirty="0">
                          <a:solidFill>
                            <a:srgbClr val="6D6763"/>
                          </a:solidFill>
                          <a:latin typeface="+mn-lt"/>
                          <a:ea typeface="+mn-ea"/>
                          <a:cs typeface="+mn-cs"/>
                        </a:rPr>
                        <a:t>: In de presentatie is dat al aangegeven. We zullen op de informatie pagina dit nog opnemen.</a:t>
                      </a:r>
                    </a:p>
                  </a:txBody>
                  <a:tcPr/>
                </a:tc>
                <a:extLst>
                  <a:ext uri="{0D108BD9-81ED-4DB2-BD59-A6C34878D82A}">
                    <a16:rowId xmlns:a16="http://schemas.microsoft.com/office/drawing/2014/main" val="1480861078"/>
                  </a:ext>
                </a:extLst>
              </a:tr>
              <a:tr h="370840">
                <a:tc>
                  <a:txBody>
                    <a:bodyPr/>
                    <a:lstStyle/>
                    <a:p>
                      <a:pPr marL="0" algn="l" defTabSz="973927" rtl="0" eaLnBrk="1" latinLnBrk="0" hangingPunct="1"/>
                      <a:r>
                        <a:rPr lang="nl-NL" sz="1400" kern="1200" dirty="0">
                          <a:solidFill>
                            <a:srgbClr val="6D6763"/>
                          </a:solidFill>
                          <a:latin typeface="+mn-lt"/>
                          <a:ea typeface="+mn-ea"/>
                          <a:cs typeface="+mn-cs"/>
                        </a:rPr>
                        <a:t>Vooral technisch ontzorgen</a:t>
                      </a:r>
                    </a:p>
                  </a:txBody>
                  <a:tcPr/>
                </a:tc>
                <a:tc>
                  <a:txBody>
                    <a:bodyPr/>
                    <a:lstStyle/>
                    <a:p>
                      <a:pPr marL="0" algn="l" defTabSz="973927" rtl="0" eaLnBrk="1" latinLnBrk="0" hangingPunct="1"/>
                      <a:r>
                        <a:rPr lang="nl-NL" sz="1400" b="1" kern="1200" dirty="0">
                          <a:solidFill>
                            <a:srgbClr val="6D6763"/>
                          </a:solidFill>
                          <a:latin typeface="+mn-lt"/>
                          <a:ea typeface="+mn-ea"/>
                          <a:cs typeface="+mn-cs"/>
                        </a:rPr>
                        <a:t>Actie</a:t>
                      </a:r>
                      <a:r>
                        <a:rPr lang="nl-NL" sz="1400" kern="1200" dirty="0">
                          <a:solidFill>
                            <a:srgbClr val="6D6763"/>
                          </a:solidFill>
                          <a:latin typeface="+mn-lt"/>
                          <a:ea typeface="+mn-ea"/>
                          <a:cs typeface="+mn-cs"/>
                        </a:rPr>
                        <a:t> </a:t>
                      </a:r>
                      <a:r>
                        <a:rPr lang="nl-NL" sz="1400" b="1" kern="1200" dirty="0">
                          <a:solidFill>
                            <a:srgbClr val="6D6763"/>
                          </a:solidFill>
                          <a:latin typeface="+mn-lt"/>
                          <a:ea typeface="+mn-ea"/>
                          <a:cs typeface="+mn-cs"/>
                        </a:rPr>
                        <a:t>ZA</a:t>
                      </a:r>
                      <a:r>
                        <a:rPr lang="nl-NL" sz="1400" kern="1200" dirty="0">
                          <a:solidFill>
                            <a:srgbClr val="6D6763"/>
                          </a:solidFill>
                          <a:latin typeface="+mn-lt"/>
                          <a:ea typeface="+mn-ea"/>
                          <a:cs typeface="+mn-cs"/>
                        </a:rPr>
                        <a:t>: Bel ons op!</a:t>
                      </a:r>
                    </a:p>
                  </a:txBody>
                  <a:tcPr/>
                </a:tc>
                <a:extLst>
                  <a:ext uri="{0D108BD9-81ED-4DB2-BD59-A6C34878D82A}">
                    <a16:rowId xmlns:a16="http://schemas.microsoft.com/office/drawing/2014/main" val="4068543601"/>
                  </a:ext>
                </a:extLst>
              </a:tr>
            </a:tbl>
          </a:graphicData>
        </a:graphic>
      </p:graphicFrame>
    </p:spTree>
    <p:extLst>
      <p:ext uri="{BB962C8B-B14F-4D97-AF65-F5344CB8AC3E}">
        <p14:creationId xmlns:p14="http://schemas.microsoft.com/office/powerpoint/2010/main" val="238936528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60838</TotalTime>
  <Words>952</Words>
  <Application>Microsoft Office PowerPoint</Application>
  <PresentationFormat>Aangepast</PresentationFormat>
  <Paragraphs>183</Paragraphs>
  <Slides>14</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ＭＳ Ｐゴシック</vt:lpstr>
      <vt:lpstr>Arial</vt:lpstr>
      <vt:lpstr>Calibri Light</vt:lpstr>
      <vt:lpstr>Trebuchet MS</vt:lpstr>
      <vt:lpstr>Wingdings</vt:lpstr>
      <vt:lpstr>Blank Presentation</vt:lpstr>
      <vt:lpstr>TTP WMO/Jeugdhulp Friesland</vt:lpstr>
      <vt:lpstr>Agenda</vt:lpstr>
      <vt:lpstr>Projectplan TTP WMO/Jeugdhulp</vt:lpstr>
      <vt:lpstr>Projectplan TTP WMO/Jeugdhulp</vt:lpstr>
      <vt:lpstr>Status Opstartfase</vt:lpstr>
      <vt:lpstr>Projectplan TTP WMO/Jeugdhulp</vt:lpstr>
      <vt:lpstr>Status Pilotfase</vt:lpstr>
      <vt:lpstr>Activiteiten aanbieders</vt:lpstr>
      <vt:lpstr>Vragen/wensen vanuit Enquête</vt:lpstr>
      <vt:lpstr>Vragen/wensen vanuit Enquête</vt:lpstr>
      <vt:lpstr>Vragen/wensen vanuit Enquête</vt:lpstr>
      <vt:lpstr>Demo Gemeenteportaal</vt:lpstr>
      <vt:lpstr>Afstemming hoe data aanleveren</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Peter-Paul Laarhuis</dc:creator>
  <cp:lastModifiedBy>Han Laarhuis</cp:lastModifiedBy>
  <cp:revision>418</cp:revision>
  <cp:lastPrinted>2013-09-02T09:42:53Z</cp:lastPrinted>
  <dcterms:created xsi:type="dcterms:W3CDTF">2008-07-02T08:57:19Z</dcterms:created>
  <dcterms:modified xsi:type="dcterms:W3CDTF">2018-10-26T12:35:31Z</dcterms:modified>
</cp:coreProperties>
</file>